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5" r:id="rId4"/>
    <p:sldMasterId id="2147483676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</p:sldIdLst>
  <p:sldSz cy="5143500" cx="9144000"/>
  <p:notesSz cx="6858000" cy="9144000"/>
  <p:embeddedFontLst>
    <p:embeddedFont>
      <p:font typeface="Rubik Medium"/>
      <p:regular r:id="rId27"/>
      <p:bold r:id="rId28"/>
      <p:italic r:id="rId29"/>
      <p:boldItalic r:id="rId30"/>
    </p:embeddedFont>
    <p:embeddedFont>
      <p:font typeface="Rubik Light"/>
      <p:regular r:id="rId31"/>
      <p:bold r:id="rId32"/>
      <p:italic r:id="rId33"/>
      <p:boldItalic r:id="rId34"/>
    </p:embeddedFont>
    <p:embeddedFont>
      <p:font typeface="Rubik"/>
      <p:regular r:id="rId35"/>
      <p:bold r:id="rId36"/>
      <p:italic r:id="rId37"/>
      <p:boldItalic r:id="rId38"/>
    </p:embeddedFont>
    <p:embeddedFont>
      <p:font typeface="Helvetica Neue Light"/>
      <p:regular r:id="rId39"/>
      <p:bold r:id="rId40"/>
      <p:italic r:id="rId41"/>
      <p:boldItalic r:id="rId4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HelveticaNeueLight-bold.fntdata"/><Relationship Id="rId20" Type="http://schemas.openxmlformats.org/officeDocument/2006/relationships/slide" Target="slides/slide14.xml"/><Relationship Id="rId42" Type="http://schemas.openxmlformats.org/officeDocument/2006/relationships/font" Target="fonts/HelveticaNeueLight-boldItalic.fntdata"/><Relationship Id="rId41" Type="http://schemas.openxmlformats.org/officeDocument/2006/relationships/font" Target="fonts/HelveticaNeueLight-italic.fntdata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font" Target="fonts/RubikMedium-bold.fntdata"/><Relationship Id="rId27" Type="http://schemas.openxmlformats.org/officeDocument/2006/relationships/font" Target="fonts/RubikMedium-regular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RubikMedium-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RubikLight-regular.fntdata"/><Relationship Id="rId30" Type="http://schemas.openxmlformats.org/officeDocument/2006/relationships/font" Target="fonts/RubikMedium-boldItalic.fntdata"/><Relationship Id="rId11" Type="http://schemas.openxmlformats.org/officeDocument/2006/relationships/slide" Target="slides/slide5.xml"/><Relationship Id="rId33" Type="http://schemas.openxmlformats.org/officeDocument/2006/relationships/font" Target="fonts/RubikLight-italic.fntdata"/><Relationship Id="rId10" Type="http://schemas.openxmlformats.org/officeDocument/2006/relationships/slide" Target="slides/slide4.xml"/><Relationship Id="rId32" Type="http://schemas.openxmlformats.org/officeDocument/2006/relationships/font" Target="fonts/RubikLight-bold.fntdata"/><Relationship Id="rId13" Type="http://schemas.openxmlformats.org/officeDocument/2006/relationships/slide" Target="slides/slide7.xml"/><Relationship Id="rId35" Type="http://schemas.openxmlformats.org/officeDocument/2006/relationships/font" Target="fonts/Rubik-regular.fntdata"/><Relationship Id="rId12" Type="http://schemas.openxmlformats.org/officeDocument/2006/relationships/slide" Target="slides/slide6.xml"/><Relationship Id="rId34" Type="http://schemas.openxmlformats.org/officeDocument/2006/relationships/font" Target="fonts/RubikLight-boldItalic.fntdata"/><Relationship Id="rId15" Type="http://schemas.openxmlformats.org/officeDocument/2006/relationships/slide" Target="slides/slide9.xml"/><Relationship Id="rId37" Type="http://schemas.openxmlformats.org/officeDocument/2006/relationships/font" Target="fonts/Rubik-italic.fntdata"/><Relationship Id="rId14" Type="http://schemas.openxmlformats.org/officeDocument/2006/relationships/slide" Target="slides/slide8.xml"/><Relationship Id="rId36" Type="http://schemas.openxmlformats.org/officeDocument/2006/relationships/font" Target="fonts/Rubik-bold.fntdata"/><Relationship Id="rId17" Type="http://schemas.openxmlformats.org/officeDocument/2006/relationships/slide" Target="slides/slide11.xml"/><Relationship Id="rId39" Type="http://schemas.openxmlformats.org/officeDocument/2006/relationships/font" Target="fonts/HelveticaNeueLight-regular.fntdata"/><Relationship Id="rId16" Type="http://schemas.openxmlformats.org/officeDocument/2006/relationships/slide" Target="slides/slide10.xml"/><Relationship Id="rId38" Type="http://schemas.openxmlformats.org/officeDocument/2006/relationships/font" Target="fonts/Rubik-boldItalic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0dc377fb5e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0dc377fb5e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0dc377fb5e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20dc377fb5e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Vi er avhengig av observasjoner for å kunne bruke modellene. En modell som er riktig fysisk, men ikke viser virkeligheten er ikke så mye verdt.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Mye av meteorologistudiet går ut på å forstå fysikken og dynamikken i lufta, så man kan forklare hvorfor været blir som det blir, ikke bare hva det blir.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Når man forstår hvorfor været blir som det blir, kan man også i større grad vite hvilke situasjoner som har større/mindre usikkerhet. 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e2a3c6421e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2e2a3c6421e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o">
                <a:solidFill>
                  <a:schemeClr val="dk1"/>
                </a:solidFill>
              </a:rPr>
              <a:t>Analyser lages på Meteorologisk Institutt 4 ganger i døgnet. Viktig for å forstå værsituasjonen.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o">
                <a:solidFill>
                  <a:schemeClr val="dk1"/>
                </a:solidFill>
              </a:rPr>
              <a:t>Forklare de ulike frontene og værsymbolene, høytrykk og lavtrykk.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o">
                <a:solidFill>
                  <a:schemeClr val="dk1"/>
                </a:solidFill>
              </a:rPr>
              <a:t>Når vi ser fremover i tid, lager vi en prognose.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e1663483dd_0_3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2e1663483dd_0_3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0dc377fb5e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20dc377fb5e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Kan også velge et valgfritt sted, annet enn Bergen.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e2e01013a2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2e2e01013a2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o"/>
              <a:t>Det holder ikke bare å varsle været, man må også forsøke å kommunisere det ut til folket.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e1663483dd_0_12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2e1663483dd_0_12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o">
                <a:solidFill>
                  <a:schemeClr val="dk1"/>
                </a:solidFill>
              </a:rPr>
              <a:t>Meteorologisk Institutt sender ut farevarsler med ulik faregrad og for ulike fenomener.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o">
                <a:solidFill>
                  <a:schemeClr val="dk1"/>
                </a:solidFill>
              </a:rPr>
              <a:t>Felles er at været skal gi konsekvenser i samfunnet (ødeleggelser, fare, forsinkelser o.l.), at det er noe som ikke skjer daglig på det stedet.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o">
                <a:solidFill>
                  <a:schemeClr val="dk1"/>
                </a:solidFill>
              </a:rPr>
              <a:t>Meteorologen må ta hensyn til årstid, landsdel, infrastruktur, osv.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e1663483dd_0_12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2e1663483dd_0_12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I Norge har vi oftere farer forbundet med nedbør. Det kan være styrtregn som gir lokale oversvømmelser og ras, eller langvarig nedbør over flere dager som gir flom i store områder, som Hans.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For å være godt forberedt er det viktig å følge med på varslene over tid.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Nå kan man begynne å se signaler omkring en uke i forveien, og bli oppdatert med farevarsler og radar/nåvarsel når hendelsen er nær i tid.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e1663483dd_0_12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2e1663483dd_0_12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o">
                <a:solidFill>
                  <a:schemeClr val="dk1"/>
                </a:solidFill>
              </a:rPr>
              <a:t>Et godt varsel</a:t>
            </a:r>
            <a:r>
              <a:rPr lang="no">
                <a:solidFill>
                  <a:schemeClr val="dk1"/>
                </a:solidFill>
              </a:rPr>
              <a:t>, sammen med informasjon om konsekvenser og anbefalinger, gjør oss stort sett godt forberedt.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o">
                <a:solidFill>
                  <a:schemeClr val="dk1"/>
                </a:solidFill>
              </a:rPr>
              <a:t>Informasjon fra for eksempel </a:t>
            </a:r>
            <a:r>
              <a:rPr lang="no">
                <a:solidFill>
                  <a:schemeClr val="dk1"/>
                </a:solidFill>
              </a:rPr>
              <a:t>forsikringsselskap og kommune er også viktig.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o">
                <a:solidFill>
                  <a:schemeClr val="dk1"/>
                </a:solidFill>
              </a:rPr>
              <a:t>Men hver enkelt person har et ansvar, og må ha noe kunnskap selv også.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20dc377fb5e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20dc377fb5e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Her kan man også varsle for et annet sted enn Bergen, men velg det samme stedet som du laget varsel for i forrige oppgave.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2e2e01013a2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2e2e01013a2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0dc377fb5e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20dc377fb5e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2ea49fd471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2ea49fd471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0dc377fb5e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0dc377fb5e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e1663483dd_0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e1663483dd_0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Her er gjennomsnittlig nedbør over 30 år. Kartet er basert på observasjoner.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Det er kanskje ikke overraskende at Vestlandet er våtest (også områder rundt Svartisen er svært våte).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Flere steder på Vestlandet har over 3000 mm i snitt i løpet av et år.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To hovedgrunner til at Vestlandet er utsatt: lavtrykk fra vest og orografisk heving.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Isbreer får ekstra nedbør pga avkjøling.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Effekten av klimaendringer: Vi har 20% mer nedbør i Norge nå enn på 1900-tallet.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e1663483dd_0_1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2e1663483dd_0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Klima sier noe om hvilket vær du kan forvente på et sted, mens været er det du faktisk opplever ute, fra dag til dag.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“Vær er det du kler deg for, klima er det du bygger for”.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Været fra dag til dag kan variere mye, men det er snittet av dette været over lang tid vi kaller klima.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e1663483dd_1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2e1663483dd_1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o">
                <a:solidFill>
                  <a:schemeClr val="dk1"/>
                </a:solidFill>
              </a:rPr>
              <a:t>Lavtrykk er ofte forbundet med vind og nedbør. I et lavtrykk stiger luften, blir avkjølt og danner nedbør.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o">
                <a:solidFill>
                  <a:schemeClr val="dk1"/>
                </a:solidFill>
              </a:rPr>
              <a:t>I forbindelse med lavtrykk har vi som oftest utvikling av fronter.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o">
                <a:solidFill>
                  <a:schemeClr val="dk1"/>
                </a:solidFill>
              </a:rPr>
              <a:t>F</a:t>
            </a:r>
            <a:r>
              <a:rPr lang="no">
                <a:solidFill>
                  <a:schemeClr val="dk1"/>
                </a:solidFill>
              </a:rPr>
              <a:t>ronter er skillet mellom varm og kald luft, med typisk kald luft i nord og varmere luft i sør.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o">
                <a:solidFill>
                  <a:schemeClr val="dk1"/>
                </a:solidFill>
              </a:rPr>
              <a:t>Polarfronten kan bukte seg og flytte på seg, derfor dannes ikke alle lavtrykk akkurat samme sted.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o">
                <a:solidFill>
                  <a:schemeClr val="dk1"/>
                </a:solidFill>
              </a:rPr>
              <a:t>Tre typer fronter: 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no">
                <a:solidFill>
                  <a:schemeClr val="dk1"/>
                </a:solidFill>
              </a:rPr>
              <a:t>varmfront, som dytter varmluft foran seg, typisk nedbør og tåke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no">
                <a:solidFill>
                  <a:schemeClr val="dk1"/>
                </a:solidFill>
              </a:rPr>
              <a:t>kaldfront, med byger og kald luft bak seg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no">
                <a:solidFill>
                  <a:schemeClr val="dk1"/>
                </a:solidFill>
              </a:rPr>
              <a:t>okkludert front: når kaldfronten tar igjen varmfronten, dannes en okklusjon. Siste fase lavtrykk kan være kun okkludert front.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o">
                <a:solidFill>
                  <a:schemeClr val="dk1"/>
                </a:solidFill>
              </a:rPr>
              <a:t>Lavtrykk kan også dannes andre steder enn langs polarfronten.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e1663483dd_1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e1663483dd_1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>
                <a:solidFill>
                  <a:schemeClr val="dk1"/>
                </a:solidFill>
              </a:rPr>
              <a:t>Generelt opplever vi mindre vær i høytrykk enn i lavtrykk. I høytrykk har vi synkende luft, som varmes opp, og gir tørt vær.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>
                <a:solidFill>
                  <a:schemeClr val="dk1"/>
                </a:solidFill>
              </a:rPr>
              <a:t>Lufta på bakken har mer “plass” til å flytte på seg, og det blir ikke like mye vind.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>
                <a:solidFill>
                  <a:schemeClr val="dk1"/>
                </a:solidFill>
              </a:rPr>
              <a:t>Men vær obs på tåke og byger, som kan dannes i høytrykk. Det kan gi store utfordringer, blant annet for flytrafikken. I tillegg er det vanskelig å varsle eksakt plassering for byger og tåke.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e2e01013a2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2e2e01013a2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e1663483dd_0_3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2e1663483dd_0_3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Vi har observasjoner fra hele verden, og mange ulike typer observasjoner.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Typiske parametre som kan måles er temperatur, duggpunktstemperatur, lufttrykk, nedbør, skyer og vind.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- Værhytte og nedbørmåler: det finnes både manuelle og automatiske målinger.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- </a:t>
            </a:r>
            <a:r>
              <a:rPr lang="no"/>
              <a:t>Synop (kart med observasjoner på): Observasjon av alt fra temperatur til skyer til havtemperatur, som tas til faste tidspunkt. </a:t>
            </a:r>
            <a:r>
              <a:rPr lang="no">
                <a:solidFill>
                  <a:schemeClr val="dk1"/>
                </a:solidFill>
              </a:rPr>
              <a:t>Målinger fra værstasjoner hentes opp i kart.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- Private målinger: som for eksempel Netatmo. Disse har ikke like strenge kvalitetskrav, men med et filter kan observasjonene f.eks. brukes på Yr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- Oppstigninger: værballong/radiosonde fra f.eks. Ørland. Gir informasjon om temperatur, duggpunkt (fuktighet) og vind i høyden.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- Radar: scanner lufta, registrerer ekko fra nedbør.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- Satellittbilder: bilder fra verdensrommet, kan tolke skyer, tåke, se iskanten i nord.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0" name="Google Shape;6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3" name="Google Shape;63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4" name="Google Shape;64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7" name="Google Shape;67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8" name="Google Shape;68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9" name="Google Shape;69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5" name="Google Shape;75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6" name="Google Shape;76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9" name="Google Shape;79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3" name="Google Shape;83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4" name="Google Shape;84;p2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5" name="Google Shape;85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88" name="Google Shape;88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2" name="Google Shape;92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5"/>
          <p:cNvSpPr txBox="1"/>
          <p:nvPr>
            <p:ph type="title"/>
          </p:nvPr>
        </p:nvSpPr>
        <p:spPr>
          <a:xfrm>
            <a:off x="885600" y="2305800"/>
            <a:ext cx="7372800" cy="429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800" u="none" cap="none" strike="noStrike"/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800" u="none" cap="none" strike="noStrike"/>
            </a:lvl9pPr>
          </a:lstStyle>
          <a:p/>
        </p:txBody>
      </p:sp>
      <p:sp>
        <p:nvSpPr>
          <p:cNvPr id="97" name="Google Shape;97;p25"/>
          <p:cNvSpPr txBox="1"/>
          <p:nvPr>
            <p:ph idx="1" type="body"/>
          </p:nvPr>
        </p:nvSpPr>
        <p:spPr>
          <a:xfrm>
            <a:off x="457200" y="1203390"/>
            <a:ext cx="8046300" cy="29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8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1200"/>
              </a:spcBef>
              <a:spcAft>
                <a:spcPts val="120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_AND_BODY_1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6"/>
          <p:cNvSpPr txBox="1"/>
          <p:nvPr>
            <p:ph type="title"/>
          </p:nvPr>
        </p:nvSpPr>
        <p:spPr>
          <a:xfrm>
            <a:off x="2123280" y="382860"/>
            <a:ext cx="4896600" cy="42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800" u="none" cap="none" strike="noStrike"/>
            </a:lvl9pPr>
          </a:lstStyle>
          <a:p/>
        </p:txBody>
      </p:sp>
      <p:sp>
        <p:nvSpPr>
          <p:cNvPr id="100" name="Google Shape;100;p26"/>
          <p:cNvSpPr txBox="1"/>
          <p:nvPr>
            <p:ph idx="1" type="subTitle"/>
          </p:nvPr>
        </p:nvSpPr>
        <p:spPr>
          <a:xfrm>
            <a:off x="457200" y="1203390"/>
            <a:ext cx="8046300" cy="298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800"/>
              <a:buNone/>
              <a:defRPr b="0" i="0" sz="1800" u="none" cap="none" strike="noStrike"/>
            </a:lvl1pPr>
            <a:lvl2pPr lvl="1" marR="0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1200"/>
              </a:spcBef>
              <a:spcAft>
                <a:spcPts val="120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AND_BODY_2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7"/>
          <p:cNvSpPr txBox="1"/>
          <p:nvPr>
            <p:ph type="title"/>
          </p:nvPr>
        </p:nvSpPr>
        <p:spPr>
          <a:xfrm>
            <a:off x="885600" y="2305800"/>
            <a:ext cx="7372800" cy="429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800" u="none" cap="none" strike="noStrike"/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800" u="none" cap="none" strike="noStrike"/>
            </a:lvl9pPr>
          </a:lstStyle>
          <a:p/>
        </p:txBody>
      </p:sp>
      <p:sp>
        <p:nvSpPr>
          <p:cNvPr id="103" name="Google Shape;103;p27"/>
          <p:cNvSpPr txBox="1"/>
          <p:nvPr>
            <p:ph idx="1" type="subTitle"/>
          </p:nvPr>
        </p:nvSpPr>
        <p:spPr>
          <a:xfrm>
            <a:off x="457200" y="1203390"/>
            <a:ext cx="8046300" cy="298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800"/>
              <a:buNone/>
              <a:defRPr b="0" i="0" sz="1800" u="none" cap="none" strike="noStrike"/>
            </a:lvl1pPr>
            <a:lvl2pPr indent="0" lvl="1" marL="0" marR="0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0" lvl="2" marL="0" marR="0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0" lvl="3" marL="0" marR="0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0" lvl="4" marL="0" marR="0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0" lvl="5" marL="0" marR="0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0" lvl="6" marL="0" marR="0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0" lvl="7" marL="0" marR="0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0" lvl="8" marL="0" marR="0" rtl="0" algn="l">
              <a:spcBef>
                <a:spcPts val="1200"/>
              </a:spcBef>
              <a:spcAft>
                <a:spcPts val="120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tel – sentrert" showMasterSp="0">
  <p:cSld name="TITLE_AND_BODY_3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8"/>
          <p:cNvSpPr txBox="1"/>
          <p:nvPr>
            <p:ph type="title"/>
          </p:nvPr>
        </p:nvSpPr>
        <p:spPr>
          <a:xfrm>
            <a:off x="666750" y="1700213"/>
            <a:ext cx="7810500" cy="17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 Light"/>
              <a:buNone/>
              <a:defRPr b="0" i="0" sz="2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 Light"/>
              <a:buNone/>
              <a:defRPr b="0" i="0" sz="2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 Light"/>
              <a:buNone/>
              <a:defRPr b="0" i="0" sz="2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 Light"/>
              <a:buNone/>
              <a:defRPr b="0" i="0" sz="2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 Light"/>
              <a:buNone/>
              <a:defRPr b="0" i="0" sz="2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 Light"/>
              <a:buNone/>
              <a:defRPr b="0" i="0" sz="2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 Light"/>
              <a:buNone/>
              <a:defRPr b="0" i="0" sz="2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 Light"/>
              <a:buNone/>
              <a:defRPr b="0" i="0" sz="2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 Light"/>
              <a:buNone/>
              <a:defRPr b="0" i="0" sz="2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106" name="Google Shape;106;p28"/>
          <p:cNvSpPr txBox="1"/>
          <p:nvPr>
            <p:ph idx="12" type="sldNum"/>
          </p:nvPr>
        </p:nvSpPr>
        <p:spPr>
          <a:xfrm>
            <a:off x="4516412" y="4905375"/>
            <a:ext cx="106500" cy="1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rrow one column">
  <p:cSld name="TITLE_AND_BODY_1_1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9"/>
          <p:cNvSpPr txBox="1"/>
          <p:nvPr>
            <p:ph idx="1" type="body"/>
          </p:nvPr>
        </p:nvSpPr>
        <p:spPr>
          <a:xfrm>
            <a:off x="277368" y="751669"/>
            <a:ext cx="8520600" cy="420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9" name="Google Shape;109;p29"/>
          <p:cNvSpPr txBox="1"/>
          <p:nvPr>
            <p:ph type="title"/>
          </p:nvPr>
        </p:nvSpPr>
        <p:spPr>
          <a:xfrm>
            <a:off x="582168" y="0"/>
            <a:ext cx="8520600" cy="56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7" Type="http://schemas.openxmlformats.org/officeDocument/2006/relationships/theme" Target="../theme/theme3.xml"/><Relationship Id="rId1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134F5D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jpg"/><Relationship Id="rId4" Type="http://schemas.openxmlformats.org/officeDocument/2006/relationships/image" Target="../media/image12.jpg"/><Relationship Id="rId5" Type="http://schemas.openxmlformats.org/officeDocument/2006/relationships/image" Target="../media/image17.jpg"/><Relationship Id="rId6" Type="http://schemas.openxmlformats.org/officeDocument/2006/relationships/image" Target="../media/image11.jpg"/><Relationship Id="rId7" Type="http://schemas.openxmlformats.org/officeDocument/2006/relationships/image" Target="../media/image3.png"/><Relationship Id="rId8" Type="http://schemas.openxmlformats.org/officeDocument/2006/relationships/image" Target="../media/image16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0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jpg"/><Relationship Id="rId4" Type="http://schemas.openxmlformats.org/officeDocument/2006/relationships/image" Target="../media/image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9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9.jpg"/><Relationship Id="rId4" Type="http://schemas.openxmlformats.org/officeDocument/2006/relationships/image" Target="../media/image32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0.png"/><Relationship Id="rId4" Type="http://schemas.openxmlformats.org/officeDocument/2006/relationships/image" Target="../media/image36.png"/><Relationship Id="rId5" Type="http://schemas.openxmlformats.org/officeDocument/2006/relationships/image" Target="../media/image35.png"/><Relationship Id="rId6" Type="http://schemas.openxmlformats.org/officeDocument/2006/relationships/image" Target="../media/image3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jpg"/><Relationship Id="rId4" Type="http://schemas.openxmlformats.org/officeDocument/2006/relationships/image" Target="../media/image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9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jpg"/><Relationship Id="rId4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Relationship Id="rId4" Type="http://schemas.openxmlformats.org/officeDocument/2006/relationships/image" Target="../media/image5.png"/><Relationship Id="rId5" Type="http://schemas.openxmlformats.org/officeDocument/2006/relationships/hyperlink" Target="https://snl.no/lavtrykk?gad_source=1&amp;gclid=CjwKCAjwgpCzBhBhEiwAOSQWQQzzVffMrzsPTDOfX4YaDlC_3HaOGS6KhNgEUgZucuCBAp66_IQm_hoCCW8QAvD_BwE" TargetMode="External"/><Relationship Id="rId6" Type="http://schemas.openxmlformats.org/officeDocument/2006/relationships/hyperlink" Target="https://snl.no/front_-_meteorologi" TargetMode="External"/><Relationship Id="rId7" Type="http://schemas.openxmlformats.org/officeDocument/2006/relationships/hyperlink" Target="https://snl.no/polarfront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9.jpg"/></Relationships>
</file>

<file path=ppt/slides/_rels/slide9.xml.rels><?xml version="1.0" encoding="UTF-8" standalone="yes"?><Relationships xmlns="http://schemas.openxmlformats.org/package/2006/relationships"><Relationship Id="rId11" Type="http://schemas.openxmlformats.org/officeDocument/2006/relationships/image" Target="../media/image25.jpg"/><Relationship Id="rId10" Type="http://schemas.openxmlformats.org/officeDocument/2006/relationships/image" Target="../media/image27.jpg"/><Relationship Id="rId13" Type="http://schemas.openxmlformats.org/officeDocument/2006/relationships/image" Target="../media/image22.png"/><Relationship Id="rId12" Type="http://schemas.openxmlformats.org/officeDocument/2006/relationships/image" Target="../media/image38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Relationship Id="rId4" Type="http://schemas.openxmlformats.org/officeDocument/2006/relationships/image" Target="../media/image23.png"/><Relationship Id="rId9" Type="http://schemas.openxmlformats.org/officeDocument/2006/relationships/image" Target="../media/image20.jpg"/><Relationship Id="rId5" Type="http://schemas.openxmlformats.org/officeDocument/2006/relationships/image" Target="../media/image19.png"/><Relationship Id="rId6" Type="http://schemas.openxmlformats.org/officeDocument/2006/relationships/image" Target="../media/image26.png"/><Relationship Id="rId7" Type="http://schemas.openxmlformats.org/officeDocument/2006/relationships/image" Target="../media/image28.png"/><Relationship Id="rId8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30"/>
          <p:cNvPicPr preferRelativeResize="0"/>
          <p:nvPr/>
        </p:nvPicPr>
        <p:blipFill rotWithShape="1">
          <a:blip r:embed="rId3">
            <a:alphaModFix/>
          </a:blip>
          <a:srcRect b="38890" l="0" r="0" t="0"/>
          <a:stretch/>
        </p:blipFill>
        <p:spPr>
          <a:xfrm>
            <a:off x="0" y="-16025"/>
            <a:ext cx="5675602" cy="19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950975"/>
            <a:ext cx="5675602" cy="3192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30"/>
          <p:cNvPicPr preferRelativeResize="0"/>
          <p:nvPr/>
        </p:nvPicPr>
        <p:blipFill rotWithShape="1">
          <a:blip r:embed="rId5">
            <a:alphaModFix/>
          </a:blip>
          <a:srcRect b="0" l="25805" r="0" t="0"/>
          <a:stretch/>
        </p:blipFill>
        <p:spPr>
          <a:xfrm>
            <a:off x="5675592" y="0"/>
            <a:ext cx="3468411" cy="311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30"/>
          <p:cNvPicPr preferRelativeResize="0"/>
          <p:nvPr/>
        </p:nvPicPr>
        <p:blipFill rotWithShape="1">
          <a:blip r:embed="rId6">
            <a:alphaModFix/>
          </a:blip>
          <a:srcRect b="0" l="-3928" r="0" t="0"/>
          <a:stretch/>
        </p:blipFill>
        <p:spPr>
          <a:xfrm>
            <a:off x="5539200" y="3115797"/>
            <a:ext cx="3604803" cy="2027704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30"/>
          <p:cNvSpPr/>
          <p:nvPr/>
        </p:nvSpPr>
        <p:spPr>
          <a:xfrm>
            <a:off x="3354100" y="2356100"/>
            <a:ext cx="3826500" cy="1301400"/>
          </a:xfrm>
          <a:prstGeom prst="roundRect">
            <a:avLst>
              <a:gd fmla="val 16667" name="adj"/>
            </a:avLst>
          </a:prstGeom>
          <a:solidFill>
            <a:srgbClr val="0056D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o" sz="35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Tenk som en </a:t>
            </a:r>
            <a:endParaRPr sz="35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o" sz="35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meteorolog</a:t>
            </a:r>
            <a:endParaRPr sz="1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119" name="Google Shape;119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94337" y="1762763"/>
            <a:ext cx="1425226" cy="852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-8000"/>
            <a:ext cx="2927176" cy="1966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EF6F9"/>
        </a:solid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9"/>
          <p:cNvSpPr txBox="1"/>
          <p:nvPr>
            <p:ph type="title"/>
          </p:nvPr>
        </p:nvSpPr>
        <p:spPr>
          <a:xfrm>
            <a:off x="1226100" y="292625"/>
            <a:ext cx="60105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2"/>
              </a:solidFill>
            </a:endParaRPr>
          </a:p>
        </p:txBody>
      </p:sp>
      <p:pic>
        <p:nvPicPr>
          <p:cNvPr id="222" name="Google Shape;22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7550" y="1174288"/>
            <a:ext cx="3925800" cy="2794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223" name="Google Shape;223;p39"/>
          <p:cNvSpPr/>
          <p:nvPr/>
        </p:nvSpPr>
        <p:spPr>
          <a:xfrm rot="198">
            <a:off x="1551225" y="178400"/>
            <a:ext cx="5218200" cy="781200"/>
          </a:xfrm>
          <a:prstGeom prst="roundRect">
            <a:avLst>
              <a:gd fmla="val 16667" name="adj"/>
            </a:avLst>
          </a:prstGeom>
          <a:solidFill>
            <a:srgbClr val="0056D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o" sz="2600">
                <a:solidFill>
                  <a:schemeClr val="lt1"/>
                </a:solidFill>
                <a:latin typeface="Rubik Medium"/>
                <a:ea typeface="Rubik Medium"/>
                <a:cs typeface="Rubik Medium"/>
                <a:sym typeface="Rubik Medium"/>
              </a:rPr>
              <a:t>Fra observasjon til modell</a:t>
            </a:r>
            <a:endParaRPr sz="2800">
              <a:solidFill>
                <a:schemeClr val="lt1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sp>
        <p:nvSpPr>
          <p:cNvPr id="224" name="Google Shape;224;p39"/>
          <p:cNvSpPr/>
          <p:nvPr/>
        </p:nvSpPr>
        <p:spPr>
          <a:xfrm>
            <a:off x="6408975" y="1174300"/>
            <a:ext cx="2438100" cy="3020100"/>
          </a:xfrm>
          <a:prstGeom prst="roundRect">
            <a:avLst>
              <a:gd fmla="val 16667" name="adj"/>
            </a:avLst>
          </a:prstGeom>
          <a:solidFill>
            <a:srgbClr val="66C7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o" sz="1200">
                <a:solidFill>
                  <a:schemeClr val="lt2"/>
                </a:solidFill>
                <a:latin typeface="Rubik Light"/>
                <a:ea typeface="Rubik Light"/>
                <a:cs typeface="Rubik Light"/>
                <a:sym typeface="Rubik Light"/>
              </a:rPr>
              <a:t>Modellene leser inn observasjoner.</a:t>
            </a:r>
            <a:br>
              <a:rPr lang="no" sz="1200">
                <a:solidFill>
                  <a:schemeClr val="lt2"/>
                </a:solidFill>
                <a:latin typeface="Rubik Light"/>
                <a:ea typeface="Rubik Light"/>
                <a:cs typeface="Rubik Light"/>
                <a:sym typeface="Rubik Light"/>
              </a:rPr>
            </a:br>
            <a:endParaRPr sz="1200">
              <a:solidFill>
                <a:schemeClr val="lt2"/>
              </a:solidFill>
              <a:latin typeface="Rubik Light"/>
              <a:ea typeface="Rubik Light"/>
              <a:cs typeface="Rubik Light"/>
              <a:sym typeface="Rubik Light"/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o" sz="1200">
                <a:solidFill>
                  <a:schemeClr val="lt2"/>
                </a:solidFill>
                <a:latin typeface="Rubik Light"/>
                <a:ea typeface="Rubik Light"/>
                <a:cs typeface="Rubik Light"/>
                <a:sym typeface="Rubik Light"/>
              </a:rPr>
              <a:t>Ut fra dette lages en analyse.</a:t>
            </a:r>
            <a:br>
              <a:rPr lang="no" sz="1200">
                <a:solidFill>
                  <a:schemeClr val="lt2"/>
                </a:solidFill>
                <a:latin typeface="Rubik Light"/>
                <a:ea typeface="Rubik Light"/>
                <a:cs typeface="Rubik Light"/>
                <a:sym typeface="Rubik Light"/>
              </a:rPr>
            </a:br>
            <a:endParaRPr sz="1200">
              <a:solidFill>
                <a:schemeClr val="lt2"/>
              </a:solidFill>
              <a:latin typeface="Rubik Light"/>
              <a:ea typeface="Rubik Light"/>
              <a:cs typeface="Rubik Light"/>
              <a:sym typeface="Rubik Light"/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o" sz="1200">
                <a:solidFill>
                  <a:schemeClr val="lt2"/>
                </a:solidFill>
                <a:latin typeface="Rubik Light"/>
                <a:ea typeface="Rubik Light"/>
                <a:cs typeface="Rubik Light"/>
                <a:sym typeface="Rubik Light"/>
              </a:rPr>
              <a:t>Ligningene løses, i mange ulike punkter og nivåer.</a:t>
            </a:r>
            <a:br>
              <a:rPr lang="no" sz="1200">
                <a:solidFill>
                  <a:schemeClr val="lt2"/>
                </a:solidFill>
                <a:latin typeface="Rubik Light"/>
                <a:ea typeface="Rubik Light"/>
                <a:cs typeface="Rubik Light"/>
                <a:sym typeface="Rubik Light"/>
              </a:rPr>
            </a:br>
            <a:endParaRPr sz="1200">
              <a:solidFill>
                <a:schemeClr val="lt2"/>
              </a:solidFill>
              <a:latin typeface="Rubik Light"/>
              <a:ea typeface="Rubik Light"/>
              <a:cs typeface="Rubik Light"/>
              <a:sym typeface="Rubik Light"/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o" sz="1200">
                <a:solidFill>
                  <a:schemeClr val="lt2"/>
                </a:solidFill>
                <a:latin typeface="Rubik Light"/>
                <a:ea typeface="Rubik Light"/>
                <a:cs typeface="Rubik Light"/>
                <a:sym typeface="Rubik Light"/>
              </a:rPr>
              <a:t>Resultatet blir en værprognose.</a:t>
            </a:r>
            <a:endParaRPr sz="1200">
              <a:solidFill>
                <a:schemeClr val="lt2"/>
              </a:solidFill>
              <a:latin typeface="Rubik Light"/>
              <a:ea typeface="Rubik Light"/>
              <a:cs typeface="Rubik Light"/>
              <a:sym typeface="Rubik Light"/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lt2"/>
              </a:solidFill>
              <a:latin typeface="Rubik Light"/>
              <a:ea typeface="Rubik Light"/>
              <a:cs typeface="Rubik Light"/>
              <a:sym typeface="Rubik Light"/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o" sz="1200">
                <a:solidFill>
                  <a:schemeClr val="lt2"/>
                </a:solidFill>
                <a:latin typeface="Rubik Light"/>
                <a:ea typeface="Rubik Light"/>
                <a:cs typeface="Rubik Light"/>
                <a:sym typeface="Rubik Light"/>
              </a:rPr>
              <a:t>Det finnes mange ulike modeller, med ulike antagelser og fysikk.</a:t>
            </a:r>
            <a:endParaRPr sz="1200">
              <a:solidFill>
                <a:schemeClr val="lt2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sp>
        <p:nvSpPr>
          <p:cNvPr id="225" name="Google Shape;225;p39"/>
          <p:cNvSpPr/>
          <p:nvPr/>
        </p:nvSpPr>
        <p:spPr>
          <a:xfrm>
            <a:off x="928400" y="4133675"/>
            <a:ext cx="4444500" cy="330000"/>
          </a:xfrm>
          <a:prstGeom prst="roundRect">
            <a:avLst>
              <a:gd fmla="val 16667" name="adj"/>
            </a:avLst>
          </a:prstGeom>
          <a:solidFill>
            <a:srgbClr val="66C7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o" sz="900">
                <a:solidFill>
                  <a:schemeClr val="lt1"/>
                </a:solidFill>
                <a:latin typeface="Rubik Light"/>
                <a:ea typeface="Rubik Light"/>
                <a:cs typeface="Rubik Light"/>
                <a:sym typeface="Rubik Light"/>
              </a:rPr>
              <a:t>cambridge.org/core/books/abs/downscaling-techniques-for-highresolution-climate-projections/global-climate-models/D94583416CEBAD03F9C4B427B4041C94</a:t>
            </a:r>
            <a:endParaRPr>
              <a:latin typeface="Rubik Light"/>
              <a:ea typeface="Rubik Light"/>
              <a:cs typeface="Rubik Light"/>
              <a:sym typeface="Rubik Light"/>
            </a:endParaRPr>
          </a:p>
        </p:txBody>
      </p:sp>
      <p:sp>
        <p:nvSpPr>
          <p:cNvPr id="226" name="Google Shape;226;p39"/>
          <p:cNvSpPr/>
          <p:nvPr/>
        </p:nvSpPr>
        <p:spPr>
          <a:xfrm>
            <a:off x="490225" y="4661050"/>
            <a:ext cx="8154900" cy="457800"/>
          </a:xfrm>
          <a:prstGeom prst="roundRect">
            <a:avLst>
              <a:gd fmla="val 16667" name="adj"/>
            </a:avLst>
          </a:prstGeom>
          <a:solidFill>
            <a:srgbClr val="EEF6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o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Innledning     Refleksjon     </a:t>
            </a:r>
            <a:r>
              <a:rPr b="1" lang="no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Værvarsling</a:t>
            </a:r>
            <a:r>
              <a:rPr lang="no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    Oppgave 1     Kommunikasjon     Oppgave 2     Avslutning</a:t>
            </a:r>
            <a:endParaRPr sz="1200"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EF6F9"/>
        </a:solid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40"/>
          <p:cNvSpPr txBox="1"/>
          <p:nvPr>
            <p:ph type="title"/>
          </p:nvPr>
        </p:nvSpPr>
        <p:spPr>
          <a:xfrm>
            <a:off x="1226100" y="292625"/>
            <a:ext cx="60105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232" name="Google Shape;232;p40"/>
          <p:cNvSpPr/>
          <p:nvPr/>
        </p:nvSpPr>
        <p:spPr>
          <a:xfrm rot="198">
            <a:off x="1551225" y="178400"/>
            <a:ext cx="5218200" cy="781200"/>
          </a:xfrm>
          <a:prstGeom prst="roundRect">
            <a:avLst>
              <a:gd fmla="val 16667" name="adj"/>
            </a:avLst>
          </a:prstGeom>
          <a:solidFill>
            <a:srgbClr val="0056D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o" sz="2600">
                <a:solidFill>
                  <a:schemeClr val="lt1"/>
                </a:solidFill>
                <a:latin typeface="Rubik Medium"/>
                <a:ea typeface="Rubik Medium"/>
                <a:cs typeface="Rubik Medium"/>
                <a:sym typeface="Rubik Medium"/>
              </a:rPr>
              <a:t>Fra observasjon til modell</a:t>
            </a:r>
            <a:endParaRPr sz="2800">
              <a:solidFill>
                <a:schemeClr val="lt1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sp>
        <p:nvSpPr>
          <p:cNvPr id="233" name="Google Shape;233;p40"/>
          <p:cNvSpPr/>
          <p:nvPr/>
        </p:nvSpPr>
        <p:spPr>
          <a:xfrm>
            <a:off x="3909400" y="2096175"/>
            <a:ext cx="3636600" cy="2265000"/>
          </a:xfrm>
          <a:prstGeom prst="roundRect">
            <a:avLst>
              <a:gd fmla="val 16667" name="adj"/>
            </a:avLst>
          </a:prstGeom>
          <a:solidFill>
            <a:srgbClr val="66C7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">
                <a:solidFill>
                  <a:schemeClr val="lt2"/>
                </a:solidFill>
                <a:latin typeface="Rubik Light"/>
                <a:ea typeface="Rubik Light"/>
                <a:cs typeface="Rubik Light"/>
                <a:sym typeface="Rubik Light"/>
              </a:rPr>
              <a:t>Når vi har nok observasjoner kan vi lage en analyse. Der viser vi hvordan er været nå, med høytrykk, lavtrykk, fronter og vær.</a:t>
            </a:r>
            <a:endParaRPr>
              <a:solidFill>
                <a:schemeClr val="lt2"/>
              </a:solidFill>
              <a:latin typeface="Rubik Light"/>
              <a:ea typeface="Rubik Light"/>
              <a:cs typeface="Rubik Light"/>
              <a:sym typeface="Rubik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no">
                <a:solidFill>
                  <a:schemeClr val="lt2"/>
                </a:solidFill>
                <a:latin typeface="Rubik Light"/>
                <a:ea typeface="Rubik Light"/>
                <a:cs typeface="Rubik Light"/>
                <a:sym typeface="Rubik Light"/>
              </a:rPr>
              <a:t>Det finnes mange modeller, som tar utgangspunkt i observasjoner og fysikk. Meteorologen bruker disse, i tillegg til erfaring, for å lage et varsel.</a:t>
            </a:r>
            <a:endParaRPr sz="1100">
              <a:solidFill>
                <a:schemeClr val="lt2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pic>
        <p:nvPicPr>
          <p:cNvPr id="234" name="Google Shape;23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0274" y="1036750"/>
            <a:ext cx="2564400" cy="36243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40"/>
          <p:cNvSpPr/>
          <p:nvPr/>
        </p:nvSpPr>
        <p:spPr>
          <a:xfrm rot="236638">
            <a:off x="6145640" y="1417281"/>
            <a:ext cx="2438174" cy="781568"/>
          </a:xfrm>
          <a:prstGeom prst="roundRect">
            <a:avLst>
              <a:gd fmla="val 16667" name="adj"/>
            </a:avLst>
          </a:prstGeom>
          <a:solidFill>
            <a:srgbClr val="FF9D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">
                <a:solidFill>
                  <a:schemeClr val="lt2"/>
                </a:solidFill>
                <a:latin typeface="Rubik Light"/>
                <a:ea typeface="Rubik Light"/>
                <a:cs typeface="Rubik Light"/>
                <a:sym typeface="Rubik Light"/>
              </a:rPr>
              <a:t>Observasjoner + modell + meteorolog = analyse</a:t>
            </a:r>
            <a:endParaRPr sz="1100">
              <a:solidFill>
                <a:schemeClr val="lt2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sp>
        <p:nvSpPr>
          <p:cNvPr id="236" name="Google Shape;236;p40"/>
          <p:cNvSpPr/>
          <p:nvPr/>
        </p:nvSpPr>
        <p:spPr>
          <a:xfrm>
            <a:off x="490225" y="4661050"/>
            <a:ext cx="8154900" cy="457800"/>
          </a:xfrm>
          <a:prstGeom prst="roundRect">
            <a:avLst>
              <a:gd fmla="val 16667" name="adj"/>
            </a:avLst>
          </a:prstGeom>
          <a:solidFill>
            <a:srgbClr val="EEF6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o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Innledning     Refleksjon     </a:t>
            </a:r>
            <a:r>
              <a:rPr b="1" lang="no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Værvarsling</a:t>
            </a:r>
            <a:r>
              <a:rPr lang="no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    Oppgave 1     Kommunikasjon     Oppgave 2     Avslutning</a:t>
            </a:r>
            <a:endParaRPr sz="1200"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EF6F9"/>
        </a:solidFill>
      </p:bgPr>
    </p:bg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41"/>
          <p:cNvPicPr preferRelativeResize="0"/>
          <p:nvPr/>
        </p:nvPicPr>
        <p:blipFill rotWithShape="1">
          <a:blip r:embed="rId3">
            <a:alphaModFix/>
          </a:blip>
          <a:srcRect b="13115" l="0" r="53384" t="20978"/>
          <a:stretch/>
        </p:blipFill>
        <p:spPr>
          <a:xfrm>
            <a:off x="4921975" y="599425"/>
            <a:ext cx="3624300" cy="3997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41"/>
          <p:cNvSpPr txBox="1"/>
          <p:nvPr/>
        </p:nvSpPr>
        <p:spPr>
          <a:xfrm>
            <a:off x="7654525" y="4208925"/>
            <a:ext cx="891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 sz="1100">
                <a:solidFill>
                  <a:schemeClr val="lt1"/>
                </a:solidFill>
              </a:rPr>
              <a:t>Foto: MET</a:t>
            </a:r>
            <a:endParaRPr/>
          </a:p>
        </p:txBody>
      </p:sp>
      <p:sp>
        <p:nvSpPr>
          <p:cNvPr id="243" name="Google Shape;243;p41"/>
          <p:cNvSpPr/>
          <p:nvPr/>
        </p:nvSpPr>
        <p:spPr>
          <a:xfrm rot="-214566">
            <a:off x="54946" y="635088"/>
            <a:ext cx="4703859" cy="658584"/>
          </a:xfrm>
          <a:prstGeom prst="roundRect">
            <a:avLst>
              <a:gd fmla="val 16667" name="adj"/>
            </a:avLst>
          </a:prstGeom>
          <a:solidFill>
            <a:srgbClr val="0056D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o" sz="2800">
                <a:solidFill>
                  <a:schemeClr val="lt1"/>
                </a:solidFill>
                <a:latin typeface="Rubik Medium"/>
                <a:ea typeface="Rubik Medium"/>
                <a:cs typeface="Rubik Medium"/>
                <a:sym typeface="Rubik Medium"/>
              </a:rPr>
              <a:t>Hva gjør en meteorolog?</a:t>
            </a:r>
            <a:endParaRPr sz="2800">
              <a:solidFill>
                <a:schemeClr val="lt1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sp>
        <p:nvSpPr>
          <p:cNvPr id="244" name="Google Shape;244;p41"/>
          <p:cNvSpPr/>
          <p:nvPr/>
        </p:nvSpPr>
        <p:spPr>
          <a:xfrm>
            <a:off x="947325" y="1548100"/>
            <a:ext cx="3074700" cy="2948400"/>
          </a:xfrm>
          <a:prstGeom prst="roundRect">
            <a:avLst>
              <a:gd fmla="val 16667" name="adj"/>
            </a:avLst>
          </a:prstGeom>
          <a:solidFill>
            <a:srgbClr val="66C7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no" sz="1200">
                <a:solidFill>
                  <a:schemeClr val="lt1"/>
                </a:solidFill>
                <a:latin typeface="Rubik Light"/>
                <a:ea typeface="Rubik Light"/>
                <a:cs typeface="Rubik Light"/>
                <a:sym typeface="Rubik Light"/>
              </a:rPr>
              <a:t>En meteorolog a</a:t>
            </a:r>
            <a:r>
              <a:rPr lang="no" sz="1200">
                <a:solidFill>
                  <a:schemeClr val="lt1"/>
                </a:solidFill>
                <a:latin typeface="Rubik Light"/>
                <a:ea typeface="Rubik Light"/>
                <a:cs typeface="Rubik Light"/>
                <a:sym typeface="Rubik Light"/>
              </a:rPr>
              <a:t>nalyserer og sitter med overblikket. De følger med på observasjoner, og sammenligner ulike modeller.</a:t>
            </a:r>
            <a:endParaRPr sz="1200">
              <a:solidFill>
                <a:schemeClr val="lt1"/>
              </a:solidFill>
              <a:latin typeface="Rubik Light"/>
              <a:ea typeface="Rubik Light"/>
              <a:cs typeface="Rubik Light"/>
              <a:sym typeface="Rubik Light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no" sz="1200">
                <a:solidFill>
                  <a:schemeClr val="lt1"/>
                </a:solidFill>
                <a:latin typeface="Rubik Light"/>
                <a:ea typeface="Rubik Light"/>
                <a:cs typeface="Rubik Light"/>
                <a:sym typeface="Rubik Light"/>
              </a:rPr>
              <a:t>Modellene har svakheter! Meteorologene bruker erfaringen til å kompensere, og tilfører kunnskap om lokale forhold.</a:t>
            </a:r>
            <a:endParaRPr sz="1200">
              <a:solidFill>
                <a:schemeClr val="lt1"/>
              </a:solidFill>
              <a:latin typeface="Rubik Light"/>
              <a:ea typeface="Rubik Light"/>
              <a:cs typeface="Rubik Light"/>
              <a:sym typeface="Rubik Light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no" sz="1200">
                <a:solidFill>
                  <a:schemeClr val="lt1"/>
                </a:solidFill>
                <a:latin typeface="Rubik Light"/>
                <a:ea typeface="Rubik Light"/>
                <a:cs typeface="Rubik Light"/>
                <a:sym typeface="Rubik Light"/>
              </a:rPr>
              <a:t>Meteorologene varsler været. De sender varsler om farlig vær. I tillegg snakker de med media, beredskap osv.</a:t>
            </a:r>
            <a:endParaRPr sz="1500">
              <a:solidFill>
                <a:schemeClr val="lt1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sp>
        <p:nvSpPr>
          <p:cNvPr id="245" name="Google Shape;245;p41"/>
          <p:cNvSpPr/>
          <p:nvPr/>
        </p:nvSpPr>
        <p:spPr>
          <a:xfrm>
            <a:off x="490225" y="4661050"/>
            <a:ext cx="8154900" cy="457800"/>
          </a:xfrm>
          <a:prstGeom prst="roundRect">
            <a:avLst>
              <a:gd fmla="val 16667" name="adj"/>
            </a:avLst>
          </a:prstGeom>
          <a:solidFill>
            <a:srgbClr val="EEF6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o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Innledning     Refleksjon     </a:t>
            </a:r>
            <a:r>
              <a:rPr b="1" lang="no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Værvarsling</a:t>
            </a:r>
            <a:r>
              <a:rPr lang="no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    Oppgave 1     Kommunikasjon     Oppgave 2     Avslutning</a:t>
            </a:r>
            <a:endParaRPr sz="1200"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EF6F9"/>
        </a:solid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9300" y="-38975"/>
            <a:ext cx="9213266" cy="5182474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42"/>
          <p:cNvSpPr/>
          <p:nvPr/>
        </p:nvSpPr>
        <p:spPr>
          <a:xfrm>
            <a:off x="5189225" y="944875"/>
            <a:ext cx="3228900" cy="1333500"/>
          </a:xfrm>
          <a:prstGeom prst="roundRect">
            <a:avLst>
              <a:gd fmla="val 16667" name="adj"/>
            </a:avLst>
          </a:prstGeom>
          <a:solidFill>
            <a:srgbClr val="EEF6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no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a) </a:t>
            </a:r>
            <a:r>
              <a:rPr lang="no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G</a:t>
            </a:r>
            <a:r>
              <a:rPr lang="no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å sammen to og to, og lag et varsel for morgendagen i Bergen. </a:t>
            </a:r>
            <a:endParaRPr sz="12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no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Dere kan bruke all informasjon dere finner, som Yr, analyse- og prognosekart, eller andre kilder.</a:t>
            </a:r>
            <a:endParaRPr sz="6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252" name="Google Shape;252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72425" y="4094425"/>
            <a:ext cx="1425226" cy="852849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42"/>
          <p:cNvSpPr/>
          <p:nvPr/>
        </p:nvSpPr>
        <p:spPr>
          <a:xfrm rot="-214369">
            <a:off x="4850848" y="651251"/>
            <a:ext cx="2137454" cy="415103"/>
          </a:xfrm>
          <a:prstGeom prst="roundRect">
            <a:avLst>
              <a:gd fmla="val 16667" name="adj"/>
            </a:avLst>
          </a:prstGeom>
          <a:solidFill>
            <a:srgbClr val="0056D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o" sz="16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Oppgave 1 (15 min)</a:t>
            </a:r>
            <a:endParaRPr sz="200">
              <a:solidFill>
                <a:schemeClr val="lt1"/>
              </a:solidFill>
            </a:endParaRPr>
          </a:p>
        </p:txBody>
      </p:sp>
      <p:sp>
        <p:nvSpPr>
          <p:cNvPr id="254" name="Google Shape;254;p42"/>
          <p:cNvSpPr/>
          <p:nvPr/>
        </p:nvSpPr>
        <p:spPr>
          <a:xfrm>
            <a:off x="5189225" y="2323800"/>
            <a:ext cx="3228900" cy="1878300"/>
          </a:xfrm>
          <a:prstGeom prst="roundRect">
            <a:avLst>
              <a:gd fmla="val 16667" name="adj"/>
            </a:avLst>
          </a:prstGeom>
          <a:solidFill>
            <a:srgbClr val="EEF6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no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b) </a:t>
            </a:r>
            <a:r>
              <a:rPr lang="no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Bruk tid på å begrunne hvorfor dere tenker at været blir slik som dere melder. Lavtrykk? Høytrykk? Fronter? Lokal påvirkning?</a:t>
            </a:r>
            <a:endParaRPr sz="12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no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Sett varselet i sammenheng med klimaet i Bergen. Er dette noe vi kan forvente for dette stedet, på denne tiden av året?</a:t>
            </a:r>
            <a:endParaRPr sz="6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55" name="Google Shape;255;p42"/>
          <p:cNvSpPr/>
          <p:nvPr/>
        </p:nvSpPr>
        <p:spPr>
          <a:xfrm>
            <a:off x="490225" y="4661050"/>
            <a:ext cx="8154900" cy="457800"/>
          </a:xfrm>
          <a:prstGeom prst="roundRect">
            <a:avLst>
              <a:gd fmla="val 16667" name="adj"/>
            </a:avLst>
          </a:prstGeom>
          <a:solidFill>
            <a:srgbClr val="EEF6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o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Innledning     Hjemmeoppgave     Værvarsling     </a:t>
            </a:r>
            <a:r>
              <a:rPr b="1" lang="no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Oppgave 1</a:t>
            </a:r>
            <a:r>
              <a:rPr lang="no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    Kommunikasjon     Oppgave 2     </a:t>
            </a:r>
            <a:r>
              <a:rPr lang="no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Avslutning</a:t>
            </a:r>
            <a:endParaRPr sz="1200"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3"/>
          <p:cNvSpPr/>
          <p:nvPr/>
        </p:nvSpPr>
        <p:spPr>
          <a:xfrm rot="307">
            <a:off x="1815428" y="641083"/>
            <a:ext cx="3363000" cy="658500"/>
          </a:xfrm>
          <a:prstGeom prst="roundRect">
            <a:avLst>
              <a:gd fmla="val 16667" name="adj"/>
            </a:avLst>
          </a:prstGeom>
          <a:solidFill>
            <a:srgbClr val="0056D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o" sz="2800">
                <a:solidFill>
                  <a:schemeClr val="lt1"/>
                </a:solidFill>
                <a:latin typeface="Rubik Medium"/>
                <a:ea typeface="Rubik Medium"/>
                <a:cs typeface="Rubik Medium"/>
                <a:sym typeface="Rubik Medium"/>
              </a:rPr>
              <a:t>Farlig vær</a:t>
            </a:r>
            <a:endParaRPr sz="2800">
              <a:solidFill>
                <a:schemeClr val="lt1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sp>
        <p:nvSpPr>
          <p:cNvPr id="261" name="Google Shape;261;p43"/>
          <p:cNvSpPr/>
          <p:nvPr/>
        </p:nvSpPr>
        <p:spPr>
          <a:xfrm rot="236361">
            <a:off x="4964894" y="959391"/>
            <a:ext cx="1825313" cy="781568"/>
          </a:xfrm>
          <a:prstGeom prst="roundRect">
            <a:avLst>
              <a:gd fmla="val 16667" name="adj"/>
            </a:avLst>
          </a:prstGeom>
          <a:solidFill>
            <a:srgbClr val="FF9D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">
                <a:solidFill>
                  <a:schemeClr val="lt2"/>
                </a:solidFill>
                <a:latin typeface="Rubik Light"/>
                <a:ea typeface="Rubik Light"/>
                <a:cs typeface="Rubik Light"/>
                <a:sym typeface="Rubik Light"/>
              </a:rPr>
              <a:t>med konsekvenser for samfunnet</a:t>
            </a:r>
            <a:endParaRPr sz="1100">
              <a:solidFill>
                <a:schemeClr val="lt2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sp>
        <p:nvSpPr>
          <p:cNvPr id="262" name="Google Shape;262;p43"/>
          <p:cNvSpPr/>
          <p:nvPr/>
        </p:nvSpPr>
        <p:spPr>
          <a:xfrm>
            <a:off x="6274525" y="2571750"/>
            <a:ext cx="2370600" cy="1890300"/>
          </a:xfrm>
          <a:prstGeom prst="roundRect">
            <a:avLst>
              <a:gd fmla="val 16667" name="adj"/>
            </a:avLst>
          </a:prstGeom>
          <a:solidFill>
            <a:srgbClr val="EEF6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o" sz="1300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rPr>
              <a:t>“</a:t>
            </a:r>
            <a:r>
              <a:rPr lang="no" sz="1300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rPr>
              <a:t>Det er ikke lenger nok å varsle været. Informasjon om konsekvenser av vær er nødvendig for å redde liv og livsgrunnlag.” </a:t>
            </a:r>
            <a:br>
              <a:rPr lang="no" sz="1300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rPr>
            </a:br>
            <a:br>
              <a:rPr lang="no" sz="1300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rPr>
            </a:br>
            <a:r>
              <a:rPr i="1" lang="no" sz="500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rPr>
              <a:t>- V</a:t>
            </a:r>
            <a:r>
              <a:rPr i="1" lang="no" sz="700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rPr>
              <a:t>erdens meteorologiorganisasjon (WMO)</a:t>
            </a:r>
            <a:endParaRPr sz="1300">
              <a:solidFill>
                <a:schemeClr val="dk1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sp>
        <p:nvSpPr>
          <p:cNvPr id="263" name="Google Shape;263;p43"/>
          <p:cNvSpPr/>
          <p:nvPr/>
        </p:nvSpPr>
        <p:spPr>
          <a:xfrm>
            <a:off x="490225" y="4661050"/>
            <a:ext cx="8154900" cy="457800"/>
          </a:xfrm>
          <a:prstGeom prst="roundRect">
            <a:avLst>
              <a:gd fmla="val 16667" name="adj"/>
            </a:avLst>
          </a:prstGeom>
          <a:solidFill>
            <a:srgbClr val="EEF6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o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Innledning     Hjemmeoppgave     Værvarsling     </a:t>
            </a:r>
            <a:r>
              <a:rPr lang="no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Oppgave</a:t>
            </a:r>
            <a:r>
              <a:rPr b="1" lang="no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no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1</a:t>
            </a:r>
            <a:r>
              <a:rPr b="1" lang="no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    Kommunikasjon</a:t>
            </a:r>
            <a:r>
              <a:rPr lang="no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    Oppgave 2     Avslutning</a:t>
            </a:r>
            <a:endParaRPr sz="1200"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EF6F9"/>
        </a:solidFill>
      </p:bgPr>
    </p:bg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4"/>
          <p:cNvSpPr txBox="1"/>
          <p:nvPr/>
        </p:nvSpPr>
        <p:spPr>
          <a:xfrm>
            <a:off x="5365175" y="3888225"/>
            <a:ext cx="645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no" sz="800">
                <a:solidFill>
                  <a:srgbClr val="7F7F7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Foto: MET</a:t>
            </a:r>
            <a:endParaRPr sz="800">
              <a:solidFill>
                <a:srgbClr val="7F7F7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69" name="Google Shape;26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1750" y="2127125"/>
            <a:ext cx="5433300" cy="183540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44"/>
          <p:cNvSpPr txBox="1"/>
          <p:nvPr/>
        </p:nvSpPr>
        <p:spPr>
          <a:xfrm>
            <a:off x="6288850" y="4072050"/>
            <a:ext cx="2593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271" name="Google Shape;271;p44"/>
          <p:cNvSpPr txBox="1"/>
          <p:nvPr/>
        </p:nvSpPr>
        <p:spPr>
          <a:xfrm>
            <a:off x="1280200" y="923963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272" name="Google Shape;272;p44"/>
          <p:cNvSpPr/>
          <p:nvPr/>
        </p:nvSpPr>
        <p:spPr>
          <a:xfrm>
            <a:off x="490225" y="4661050"/>
            <a:ext cx="8154900" cy="457800"/>
          </a:xfrm>
          <a:prstGeom prst="roundRect">
            <a:avLst>
              <a:gd fmla="val 16667" name="adj"/>
            </a:avLst>
          </a:prstGeom>
          <a:solidFill>
            <a:srgbClr val="EEF6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o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Innledning     Hjemmeoppgave     Værvarsling     Oppgave</a:t>
            </a:r>
            <a:r>
              <a:rPr b="1" lang="no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no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1</a:t>
            </a:r>
            <a:r>
              <a:rPr b="1" lang="no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    Kommunikasjon</a:t>
            </a:r>
            <a:r>
              <a:rPr lang="no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    Oppgave 2     Avslutning</a:t>
            </a:r>
            <a:endParaRPr sz="1200"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73" name="Google Shape;273;p44"/>
          <p:cNvSpPr/>
          <p:nvPr/>
        </p:nvSpPr>
        <p:spPr>
          <a:xfrm rot="-214654">
            <a:off x="121859" y="361205"/>
            <a:ext cx="4326932" cy="658584"/>
          </a:xfrm>
          <a:prstGeom prst="roundRect">
            <a:avLst>
              <a:gd fmla="val 16667" name="adj"/>
            </a:avLst>
          </a:prstGeom>
          <a:solidFill>
            <a:srgbClr val="0056D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o" sz="2800">
                <a:solidFill>
                  <a:schemeClr val="lt1"/>
                </a:solidFill>
                <a:latin typeface="Rubik Medium"/>
                <a:ea typeface="Rubik Medium"/>
                <a:cs typeface="Rubik Medium"/>
                <a:sym typeface="Rubik Medium"/>
              </a:rPr>
              <a:t>Vurdere farlig vær</a:t>
            </a:r>
            <a:endParaRPr sz="2800">
              <a:solidFill>
                <a:schemeClr val="lt1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sp>
        <p:nvSpPr>
          <p:cNvPr id="274" name="Google Shape;274;p44"/>
          <p:cNvSpPr/>
          <p:nvPr/>
        </p:nvSpPr>
        <p:spPr>
          <a:xfrm>
            <a:off x="6622675" y="715450"/>
            <a:ext cx="2207400" cy="804300"/>
          </a:xfrm>
          <a:prstGeom prst="roundRect">
            <a:avLst>
              <a:gd fmla="val 16667" name="adj"/>
            </a:avLst>
          </a:prstGeom>
          <a:solidFill>
            <a:srgbClr val="66C7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o" sz="1200">
                <a:solidFill>
                  <a:schemeClr val="lt1"/>
                </a:solidFill>
              </a:rPr>
              <a:t>Infrastruktur</a:t>
            </a:r>
            <a:endParaRPr b="1" sz="12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 sz="1200">
                <a:solidFill>
                  <a:schemeClr val="lt1"/>
                </a:solidFill>
              </a:rPr>
              <a:t>Kommer været midt i en by? I skogen?</a:t>
            </a:r>
            <a:endParaRPr sz="12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 sz="1200">
                <a:solidFill>
                  <a:schemeClr val="lt1"/>
                </a:solidFill>
              </a:rPr>
              <a:t>Er det veier? Broer? Ferger?</a:t>
            </a:r>
            <a:endParaRPr>
              <a:solidFill>
                <a:schemeClr val="lt2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sp>
        <p:nvSpPr>
          <p:cNvPr id="275" name="Google Shape;275;p44"/>
          <p:cNvSpPr/>
          <p:nvPr/>
        </p:nvSpPr>
        <p:spPr>
          <a:xfrm>
            <a:off x="6498325" y="3232900"/>
            <a:ext cx="2456100" cy="804300"/>
          </a:xfrm>
          <a:prstGeom prst="roundRect">
            <a:avLst>
              <a:gd fmla="val 16667" name="adj"/>
            </a:avLst>
          </a:prstGeom>
          <a:solidFill>
            <a:srgbClr val="66C7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o" sz="1200">
                <a:solidFill>
                  <a:schemeClr val="lt1"/>
                </a:solidFill>
              </a:rPr>
              <a:t>Værutvikling</a:t>
            </a:r>
            <a:endParaRPr b="1" sz="12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 sz="1200">
                <a:solidFill>
                  <a:schemeClr val="lt1"/>
                </a:solidFill>
              </a:rPr>
              <a:t>Hvor lenge varer været?</a:t>
            </a:r>
            <a:endParaRPr sz="12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 sz="1200">
                <a:solidFill>
                  <a:schemeClr val="lt1"/>
                </a:solidFill>
              </a:rPr>
              <a:t>Skjer det på natt eller dagtid?</a:t>
            </a:r>
            <a:endParaRPr b="1" sz="1200">
              <a:solidFill>
                <a:schemeClr val="lt1"/>
              </a:solidFill>
            </a:endParaRPr>
          </a:p>
        </p:txBody>
      </p:sp>
      <p:sp>
        <p:nvSpPr>
          <p:cNvPr id="276" name="Google Shape;276;p44"/>
          <p:cNvSpPr/>
          <p:nvPr/>
        </p:nvSpPr>
        <p:spPr>
          <a:xfrm rot="-1284">
            <a:off x="1178875" y="1809970"/>
            <a:ext cx="803400" cy="424800"/>
          </a:xfrm>
          <a:prstGeom prst="roundRect">
            <a:avLst>
              <a:gd fmla="val 16667" name="adj"/>
            </a:avLst>
          </a:prstGeom>
          <a:solidFill>
            <a:srgbClr val="FFE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" sz="1300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rPr>
              <a:t>Gult</a:t>
            </a:r>
            <a:endParaRPr sz="1000">
              <a:solidFill>
                <a:schemeClr val="dk1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sp>
        <p:nvSpPr>
          <p:cNvPr id="277" name="Google Shape;277;p44"/>
          <p:cNvSpPr/>
          <p:nvPr/>
        </p:nvSpPr>
        <p:spPr>
          <a:xfrm rot="-1284">
            <a:off x="3083100" y="1809970"/>
            <a:ext cx="803400" cy="424800"/>
          </a:xfrm>
          <a:prstGeom prst="roundRect">
            <a:avLst>
              <a:gd fmla="val 16667" name="adj"/>
            </a:avLst>
          </a:prstGeom>
          <a:solidFill>
            <a:srgbClr val="FF9D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" sz="1300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rPr>
              <a:t>Oransje</a:t>
            </a:r>
            <a:endParaRPr sz="1000">
              <a:solidFill>
                <a:schemeClr val="dk1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sp>
        <p:nvSpPr>
          <p:cNvPr id="278" name="Google Shape;278;p44"/>
          <p:cNvSpPr/>
          <p:nvPr/>
        </p:nvSpPr>
        <p:spPr>
          <a:xfrm rot="-1284">
            <a:off x="4817263" y="1809970"/>
            <a:ext cx="803400" cy="424800"/>
          </a:xfrm>
          <a:prstGeom prst="roundRect">
            <a:avLst>
              <a:gd fmla="val 16667" name="adj"/>
            </a:avLst>
          </a:prstGeom>
          <a:solidFill>
            <a:srgbClr val="C6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" sz="1300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rPr>
              <a:t>Rødt</a:t>
            </a:r>
            <a:endParaRPr sz="1000">
              <a:solidFill>
                <a:schemeClr val="dk1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sp>
        <p:nvSpPr>
          <p:cNvPr id="279" name="Google Shape;279;p44"/>
          <p:cNvSpPr/>
          <p:nvPr/>
        </p:nvSpPr>
        <p:spPr>
          <a:xfrm>
            <a:off x="6498325" y="2393738"/>
            <a:ext cx="2456100" cy="804300"/>
          </a:xfrm>
          <a:prstGeom prst="roundRect">
            <a:avLst>
              <a:gd fmla="val 16667" name="adj"/>
            </a:avLst>
          </a:prstGeom>
          <a:solidFill>
            <a:srgbClr val="66C7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o" sz="1200">
                <a:solidFill>
                  <a:schemeClr val="lt1"/>
                </a:solidFill>
              </a:rPr>
              <a:t>Jordsmonn</a:t>
            </a:r>
            <a:br>
              <a:rPr b="1" lang="no" sz="1200">
                <a:solidFill>
                  <a:schemeClr val="lt1"/>
                </a:solidFill>
              </a:rPr>
            </a:br>
            <a:r>
              <a:rPr lang="no" sz="1200">
                <a:solidFill>
                  <a:schemeClr val="lt1"/>
                </a:solidFill>
              </a:rPr>
              <a:t>Er det vått fra før? Eller frost?</a:t>
            </a:r>
            <a:endParaRPr sz="12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 sz="1200">
                <a:solidFill>
                  <a:schemeClr val="lt1"/>
                </a:solidFill>
              </a:rPr>
              <a:t>Er det så tørt at vannet ikke trenger ned i bakken?</a:t>
            </a:r>
            <a:endParaRPr b="1" sz="1200">
              <a:solidFill>
                <a:schemeClr val="lt1"/>
              </a:solidFill>
            </a:endParaRPr>
          </a:p>
        </p:txBody>
      </p:sp>
      <p:sp>
        <p:nvSpPr>
          <p:cNvPr id="280" name="Google Shape;280;p44"/>
          <p:cNvSpPr/>
          <p:nvPr/>
        </p:nvSpPr>
        <p:spPr>
          <a:xfrm>
            <a:off x="6551450" y="1554600"/>
            <a:ext cx="2349900" cy="804300"/>
          </a:xfrm>
          <a:prstGeom prst="roundRect">
            <a:avLst>
              <a:gd fmla="val 16667" name="adj"/>
            </a:avLst>
          </a:prstGeom>
          <a:solidFill>
            <a:srgbClr val="66C7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o" sz="1200">
                <a:solidFill>
                  <a:schemeClr val="lt1"/>
                </a:solidFill>
              </a:rPr>
              <a:t>Demografi</a:t>
            </a:r>
            <a:endParaRPr b="1" sz="12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 sz="1200">
                <a:solidFill>
                  <a:schemeClr val="lt1"/>
                </a:solidFill>
              </a:rPr>
              <a:t>Er det en by / bor det folk der?</a:t>
            </a:r>
            <a:endParaRPr sz="12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 sz="1200">
                <a:solidFill>
                  <a:schemeClr val="lt1"/>
                </a:solidFill>
              </a:rPr>
              <a:t>Bor de tett?</a:t>
            </a:r>
            <a:endParaRPr b="1" sz="1200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EF6F9"/>
        </a:solidFill>
      </p:bgPr>
    </p:bg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30200" y="0"/>
            <a:ext cx="9374198" cy="5308676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45"/>
          <p:cNvSpPr txBox="1"/>
          <p:nvPr/>
        </p:nvSpPr>
        <p:spPr>
          <a:xfrm>
            <a:off x="5675250" y="4245750"/>
            <a:ext cx="3000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no" sz="800">
                <a:solidFill>
                  <a:schemeClr val="lt1"/>
                </a:solidFill>
                <a:latin typeface="Rubik Light"/>
                <a:ea typeface="Rubik Light"/>
                <a:cs typeface="Rubik Light"/>
                <a:sym typeface="Rubik Light"/>
              </a:rPr>
              <a:t>Foto: Tore Haraldset, Nesbyen</a:t>
            </a:r>
            <a:endParaRPr sz="800">
              <a:solidFill>
                <a:schemeClr val="lt1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pic>
        <p:nvPicPr>
          <p:cNvPr id="287" name="Google Shape;287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7975" y="3671573"/>
            <a:ext cx="2648576" cy="881975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45"/>
          <p:cNvSpPr/>
          <p:nvPr/>
        </p:nvSpPr>
        <p:spPr>
          <a:xfrm rot="-214654">
            <a:off x="121859" y="361205"/>
            <a:ext cx="4326932" cy="658584"/>
          </a:xfrm>
          <a:prstGeom prst="roundRect">
            <a:avLst>
              <a:gd fmla="val 16667" name="adj"/>
            </a:avLst>
          </a:prstGeom>
          <a:solidFill>
            <a:srgbClr val="0056D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o" sz="2800">
                <a:solidFill>
                  <a:schemeClr val="lt1"/>
                </a:solidFill>
                <a:latin typeface="Rubik Medium"/>
                <a:ea typeface="Rubik Medium"/>
                <a:cs typeface="Rubik Medium"/>
                <a:sym typeface="Rubik Medium"/>
              </a:rPr>
              <a:t>Vurdere farlig vær</a:t>
            </a:r>
            <a:endParaRPr sz="2800">
              <a:solidFill>
                <a:schemeClr val="lt1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sp>
        <p:nvSpPr>
          <p:cNvPr id="289" name="Google Shape;289;p45"/>
          <p:cNvSpPr/>
          <p:nvPr/>
        </p:nvSpPr>
        <p:spPr>
          <a:xfrm rot="236361">
            <a:off x="3825094" y="668216"/>
            <a:ext cx="1825313" cy="781568"/>
          </a:xfrm>
          <a:prstGeom prst="roundRect">
            <a:avLst>
              <a:gd fmla="val 16667" name="adj"/>
            </a:avLst>
          </a:prstGeom>
          <a:solidFill>
            <a:srgbClr val="FF9D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">
                <a:solidFill>
                  <a:schemeClr val="lt2"/>
                </a:solidFill>
                <a:latin typeface="Rubik Light"/>
                <a:ea typeface="Rubik Light"/>
                <a:cs typeface="Rubik Light"/>
                <a:sym typeface="Rubik Light"/>
              </a:rPr>
              <a:t>når det regner - alt for mye</a:t>
            </a:r>
            <a:endParaRPr sz="1100">
              <a:solidFill>
                <a:schemeClr val="lt2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sp>
        <p:nvSpPr>
          <p:cNvPr id="290" name="Google Shape;290;p45"/>
          <p:cNvSpPr/>
          <p:nvPr/>
        </p:nvSpPr>
        <p:spPr>
          <a:xfrm>
            <a:off x="642625" y="4813450"/>
            <a:ext cx="8154900" cy="457800"/>
          </a:xfrm>
          <a:prstGeom prst="roundRect">
            <a:avLst>
              <a:gd fmla="val 16667" name="adj"/>
            </a:avLst>
          </a:prstGeom>
          <a:solidFill>
            <a:srgbClr val="EEF6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o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Innledning     Hjemmeoppgave     Værvarsling     Oppgave</a:t>
            </a:r>
            <a:r>
              <a:rPr b="1" lang="no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no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1</a:t>
            </a:r>
            <a:r>
              <a:rPr b="1" lang="no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    Kommunikasjon</a:t>
            </a:r>
            <a:r>
              <a:rPr lang="no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    Oppgave 2     Avslutning</a:t>
            </a:r>
            <a:endParaRPr sz="1200"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EF6F9"/>
        </a:solidFill>
      </p:bgPr>
    </p:bg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7658" y="1920549"/>
            <a:ext cx="2126400" cy="261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52250" y="181486"/>
            <a:ext cx="3604200" cy="3490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297" name="Google Shape;297;p46"/>
          <p:cNvSpPr txBox="1"/>
          <p:nvPr/>
        </p:nvSpPr>
        <p:spPr>
          <a:xfrm>
            <a:off x="5774775" y="3671675"/>
            <a:ext cx="2591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no" sz="800">
                <a:solidFill>
                  <a:srgbClr val="7F7F7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https://www.vg.no/nyheter/innenriks/i/ve1zAL/ekstremvaeret-hans-er-paa-vei-slik-forbereder-du-deg</a:t>
            </a:r>
            <a:endParaRPr sz="800">
              <a:solidFill>
                <a:srgbClr val="7F7F7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98" name="Google Shape;298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78838" y="2340950"/>
            <a:ext cx="2538600" cy="2174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299" name="Google Shape;299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5118" y="1084138"/>
            <a:ext cx="3919500" cy="836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300" name="Google Shape;300;p46"/>
          <p:cNvSpPr/>
          <p:nvPr/>
        </p:nvSpPr>
        <p:spPr>
          <a:xfrm>
            <a:off x="5352254" y="2843850"/>
            <a:ext cx="1857916" cy="447328"/>
          </a:xfrm>
          <a:custGeom>
            <a:rect b="b" l="l" r="r" t="t"/>
            <a:pathLst>
              <a:path extrusionOk="0" h="7754" w="14229">
                <a:moveTo>
                  <a:pt x="2450" y="1346"/>
                </a:moveTo>
                <a:cubicBezTo>
                  <a:pt x="871" y="2136"/>
                  <a:pt x="-924" y="5398"/>
                  <a:pt x="590" y="6306"/>
                </a:cubicBezTo>
                <a:cubicBezTo>
                  <a:pt x="4569" y="8694"/>
                  <a:pt x="14229" y="8156"/>
                  <a:pt x="14229" y="3516"/>
                </a:cubicBezTo>
                <a:cubicBezTo>
                  <a:pt x="14229" y="-1247"/>
                  <a:pt x="5043" y="416"/>
                  <a:pt x="280" y="416"/>
                </a:cubicBezTo>
              </a:path>
            </a:pathLst>
          </a:custGeom>
          <a:noFill/>
          <a:ln cap="flat" cmpd="sng" w="28575">
            <a:solidFill>
              <a:srgbClr val="5DCA0A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01" name="Google Shape;301;p46"/>
          <p:cNvSpPr/>
          <p:nvPr/>
        </p:nvSpPr>
        <p:spPr>
          <a:xfrm>
            <a:off x="2646350" y="2983475"/>
            <a:ext cx="2473854" cy="614660"/>
          </a:xfrm>
          <a:custGeom>
            <a:rect b="b" l="l" r="r" t="t"/>
            <a:pathLst>
              <a:path extrusionOk="0" h="7754" w="14229">
                <a:moveTo>
                  <a:pt x="2450" y="1346"/>
                </a:moveTo>
                <a:cubicBezTo>
                  <a:pt x="871" y="2136"/>
                  <a:pt x="-924" y="5398"/>
                  <a:pt x="590" y="6306"/>
                </a:cubicBezTo>
                <a:cubicBezTo>
                  <a:pt x="4569" y="8694"/>
                  <a:pt x="14229" y="8156"/>
                  <a:pt x="14229" y="3516"/>
                </a:cubicBezTo>
                <a:cubicBezTo>
                  <a:pt x="14229" y="-1247"/>
                  <a:pt x="5043" y="416"/>
                  <a:pt x="280" y="416"/>
                </a:cubicBezTo>
              </a:path>
            </a:pathLst>
          </a:custGeom>
          <a:noFill/>
          <a:ln cap="flat" cmpd="sng" w="28575">
            <a:solidFill>
              <a:srgbClr val="5DCA0A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02" name="Google Shape;302;p46"/>
          <p:cNvSpPr/>
          <p:nvPr/>
        </p:nvSpPr>
        <p:spPr>
          <a:xfrm>
            <a:off x="2678850" y="4102774"/>
            <a:ext cx="2591101" cy="485633"/>
          </a:xfrm>
          <a:custGeom>
            <a:rect b="b" l="l" r="r" t="t"/>
            <a:pathLst>
              <a:path extrusionOk="0" h="7754" w="14229">
                <a:moveTo>
                  <a:pt x="2450" y="1346"/>
                </a:moveTo>
                <a:cubicBezTo>
                  <a:pt x="871" y="2136"/>
                  <a:pt x="-924" y="5398"/>
                  <a:pt x="590" y="6306"/>
                </a:cubicBezTo>
                <a:cubicBezTo>
                  <a:pt x="4569" y="8694"/>
                  <a:pt x="14229" y="8156"/>
                  <a:pt x="14229" y="3516"/>
                </a:cubicBezTo>
                <a:cubicBezTo>
                  <a:pt x="14229" y="-1247"/>
                  <a:pt x="5043" y="416"/>
                  <a:pt x="280" y="416"/>
                </a:cubicBezTo>
              </a:path>
            </a:pathLst>
          </a:custGeom>
          <a:noFill/>
          <a:ln cap="flat" cmpd="sng" w="28575">
            <a:solidFill>
              <a:srgbClr val="5DCA0A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03" name="Google Shape;303;p46"/>
          <p:cNvSpPr/>
          <p:nvPr/>
        </p:nvSpPr>
        <p:spPr>
          <a:xfrm>
            <a:off x="70075" y="1372150"/>
            <a:ext cx="4202179" cy="614660"/>
          </a:xfrm>
          <a:custGeom>
            <a:rect b="b" l="l" r="r" t="t"/>
            <a:pathLst>
              <a:path extrusionOk="0" h="7754" w="14229">
                <a:moveTo>
                  <a:pt x="2450" y="1346"/>
                </a:moveTo>
                <a:cubicBezTo>
                  <a:pt x="871" y="2136"/>
                  <a:pt x="-924" y="5398"/>
                  <a:pt x="590" y="6306"/>
                </a:cubicBezTo>
                <a:cubicBezTo>
                  <a:pt x="4569" y="8694"/>
                  <a:pt x="14229" y="8156"/>
                  <a:pt x="14229" y="3516"/>
                </a:cubicBezTo>
                <a:cubicBezTo>
                  <a:pt x="14229" y="-1247"/>
                  <a:pt x="5043" y="416"/>
                  <a:pt x="280" y="416"/>
                </a:cubicBezTo>
              </a:path>
            </a:pathLst>
          </a:custGeom>
          <a:noFill/>
          <a:ln cap="flat" cmpd="sng" w="28575">
            <a:solidFill>
              <a:srgbClr val="5DCA0A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04" name="Google Shape;304;p46"/>
          <p:cNvSpPr/>
          <p:nvPr/>
        </p:nvSpPr>
        <p:spPr>
          <a:xfrm rot="-214654">
            <a:off x="121859" y="361205"/>
            <a:ext cx="4326932" cy="658584"/>
          </a:xfrm>
          <a:prstGeom prst="roundRect">
            <a:avLst>
              <a:gd fmla="val 16667" name="adj"/>
            </a:avLst>
          </a:prstGeom>
          <a:solidFill>
            <a:srgbClr val="0056D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o" sz="2800">
                <a:solidFill>
                  <a:schemeClr val="lt1"/>
                </a:solidFill>
                <a:latin typeface="Rubik Medium"/>
                <a:ea typeface="Rubik Medium"/>
                <a:cs typeface="Rubik Medium"/>
                <a:sym typeface="Rubik Medium"/>
              </a:rPr>
              <a:t>Konsekvenser</a:t>
            </a:r>
            <a:endParaRPr sz="2800">
              <a:solidFill>
                <a:schemeClr val="lt1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sp>
        <p:nvSpPr>
          <p:cNvPr id="305" name="Google Shape;305;p46"/>
          <p:cNvSpPr/>
          <p:nvPr/>
        </p:nvSpPr>
        <p:spPr>
          <a:xfrm>
            <a:off x="490225" y="4661050"/>
            <a:ext cx="8154900" cy="457800"/>
          </a:xfrm>
          <a:prstGeom prst="roundRect">
            <a:avLst>
              <a:gd fmla="val 16667" name="adj"/>
            </a:avLst>
          </a:prstGeom>
          <a:solidFill>
            <a:srgbClr val="EEF6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o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Innledning     Hjemmeoppgave     Værvarsling     Oppgave</a:t>
            </a:r>
            <a:r>
              <a:rPr b="1" lang="no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no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1</a:t>
            </a:r>
            <a:r>
              <a:rPr b="1" lang="no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    Kommunikasjon</a:t>
            </a:r>
            <a:r>
              <a:rPr lang="no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    Oppgave 2     Avslutning</a:t>
            </a:r>
            <a:endParaRPr sz="1200"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06" name="Google Shape;306;p46"/>
          <p:cNvSpPr txBox="1"/>
          <p:nvPr/>
        </p:nvSpPr>
        <p:spPr>
          <a:xfrm>
            <a:off x="893325" y="4485800"/>
            <a:ext cx="1726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no" sz="800">
                <a:solidFill>
                  <a:srgbClr val="7F7F7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Bilde: MET</a:t>
            </a:r>
            <a:endParaRPr sz="800">
              <a:solidFill>
                <a:srgbClr val="7F7F7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56D7"/>
        </a:solidFill>
      </p:bgPr>
    </p:bg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088" y="235738"/>
            <a:ext cx="8305823" cy="4672025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47"/>
          <p:cNvSpPr/>
          <p:nvPr/>
        </p:nvSpPr>
        <p:spPr>
          <a:xfrm>
            <a:off x="5189225" y="792475"/>
            <a:ext cx="3228900" cy="1121700"/>
          </a:xfrm>
          <a:prstGeom prst="roundRect">
            <a:avLst>
              <a:gd fmla="val 16667" name="adj"/>
            </a:avLst>
          </a:prstGeom>
          <a:solidFill>
            <a:srgbClr val="EEF6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no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a) </a:t>
            </a:r>
            <a:r>
              <a:rPr lang="no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Gå sammen to og to, og finn frem varselet dere laget i forrige oppgave. Tenker dere at været kan gi problemer? For hvem? Hva?</a:t>
            </a:r>
            <a:endParaRPr sz="12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313" name="Google Shape;313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64650" y="3436225"/>
            <a:ext cx="1425226" cy="852849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47"/>
          <p:cNvSpPr/>
          <p:nvPr/>
        </p:nvSpPr>
        <p:spPr>
          <a:xfrm rot="-214198">
            <a:off x="4873703" y="534044"/>
            <a:ext cx="2187345" cy="429531"/>
          </a:xfrm>
          <a:prstGeom prst="roundRect">
            <a:avLst>
              <a:gd fmla="val 16667" name="adj"/>
            </a:avLst>
          </a:prstGeom>
          <a:solidFill>
            <a:srgbClr val="00B9F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o" sz="16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Oppgave 2 (15 min)</a:t>
            </a:r>
            <a:endParaRPr sz="200"/>
          </a:p>
        </p:txBody>
      </p:sp>
      <p:sp>
        <p:nvSpPr>
          <p:cNvPr id="315" name="Google Shape;315;p47"/>
          <p:cNvSpPr/>
          <p:nvPr/>
        </p:nvSpPr>
        <p:spPr>
          <a:xfrm>
            <a:off x="5189225" y="2084500"/>
            <a:ext cx="3228900" cy="1181400"/>
          </a:xfrm>
          <a:prstGeom prst="roundRect">
            <a:avLst>
              <a:gd fmla="val 16667" name="adj"/>
            </a:avLst>
          </a:prstGeom>
          <a:solidFill>
            <a:srgbClr val="EEF6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no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b) </a:t>
            </a:r>
            <a:r>
              <a:rPr lang="no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Hvilke råd ville dere gitt, hvis klassen deres skulle på en utflukt i morgen i Bergen, for eksempel en fjelltur eller i kajakk? Kunne de reist, eller burde de utsatt? Hvilke klær bør de velge?</a:t>
            </a:r>
            <a:endParaRPr sz="12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16" name="Google Shape;316;p47"/>
          <p:cNvSpPr/>
          <p:nvPr/>
        </p:nvSpPr>
        <p:spPr>
          <a:xfrm>
            <a:off x="490225" y="4661050"/>
            <a:ext cx="8154900" cy="457800"/>
          </a:xfrm>
          <a:prstGeom prst="roundRect">
            <a:avLst>
              <a:gd fmla="val 16667" name="adj"/>
            </a:avLst>
          </a:prstGeom>
          <a:solidFill>
            <a:srgbClr val="EEF6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o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Innledning     Hjemmeoppgave     Værvarsling     Oppgave 1     Kommunikasjon     </a:t>
            </a:r>
            <a:r>
              <a:rPr b="1" lang="no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Oppgave 2</a:t>
            </a:r>
            <a:r>
              <a:rPr lang="no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    </a:t>
            </a:r>
            <a:r>
              <a:rPr lang="no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Avslutning</a:t>
            </a:r>
            <a:endParaRPr sz="1200"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8"/>
          <p:cNvSpPr/>
          <p:nvPr/>
        </p:nvSpPr>
        <p:spPr>
          <a:xfrm rot="307">
            <a:off x="2890528" y="2242533"/>
            <a:ext cx="3363000" cy="658500"/>
          </a:xfrm>
          <a:prstGeom prst="roundRect">
            <a:avLst>
              <a:gd fmla="val 16667" name="adj"/>
            </a:avLst>
          </a:prstGeom>
          <a:solidFill>
            <a:srgbClr val="0056D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o" sz="2800">
                <a:solidFill>
                  <a:schemeClr val="lt1"/>
                </a:solidFill>
                <a:latin typeface="Rubik Medium"/>
                <a:ea typeface="Rubik Medium"/>
                <a:cs typeface="Rubik Medium"/>
                <a:sym typeface="Rubik Medium"/>
              </a:rPr>
              <a:t>Avslutning</a:t>
            </a:r>
            <a:endParaRPr sz="2800">
              <a:solidFill>
                <a:schemeClr val="lt1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sp>
        <p:nvSpPr>
          <p:cNvPr id="322" name="Google Shape;322;p48"/>
          <p:cNvSpPr/>
          <p:nvPr/>
        </p:nvSpPr>
        <p:spPr>
          <a:xfrm>
            <a:off x="490225" y="4661050"/>
            <a:ext cx="8154900" cy="457800"/>
          </a:xfrm>
          <a:prstGeom prst="roundRect">
            <a:avLst>
              <a:gd fmla="val 16667" name="adj"/>
            </a:avLst>
          </a:prstGeom>
          <a:solidFill>
            <a:srgbClr val="EEF6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o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Innledning     Hjemmeoppgave     Værvarsling     Oppgave 1     Kommunikasjon    </a:t>
            </a:r>
            <a:r>
              <a:rPr lang="no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Oppgave 2</a:t>
            </a:r>
            <a:r>
              <a:rPr lang="no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    </a:t>
            </a:r>
            <a:r>
              <a:rPr b="1" lang="no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Avslutning</a:t>
            </a:r>
            <a:endParaRPr b="1" sz="1200"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EF6F9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1"/>
          <p:cNvSpPr/>
          <p:nvPr/>
        </p:nvSpPr>
        <p:spPr>
          <a:xfrm flipH="1" rot="4887">
            <a:off x="8401912" y="1837003"/>
            <a:ext cx="422100" cy="789900"/>
          </a:xfrm>
          <a:prstGeom prst="moon">
            <a:avLst>
              <a:gd fmla="val 50000" name="adj"/>
            </a:avLst>
          </a:prstGeom>
          <a:solidFill>
            <a:srgbClr val="00B9F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6" name="Google Shape;12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78075" y="2553276"/>
            <a:ext cx="1393523" cy="1572099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31"/>
          <p:cNvSpPr/>
          <p:nvPr/>
        </p:nvSpPr>
        <p:spPr>
          <a:xfrm>
            <a:off x="6536375" y="569375"/>
            <a:ext cx="2497800" cy="1789800"/>
          </a:xfrm>
          <a:prstGeom prst="wedgeRoundRectCallout">
            <a:avLst>
              <a:gd fmla="val 4671" name="adj1"/>
              <a:gd fmla="val 49743" name="adj2"/>
              <a:gd fmla="val 16667" name="adj3"/>
            </a:avLst>
          </a:prstGeom>
          <a:solidFill>
            <a:srgbClr val="00B9F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" sz="160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Dette opplegget tar deg gjennom en økt med praktisk værvarsling, og lærer deg å tenke som en meteorolog!</a:t>
            </a:r>
            <a:endParaRPr sz="1600"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28" name="Google Shape;128;p31"/>
          <p:cNvSpPr txBox="1"/>
          <p:nvPr>
            <p:ph idx="1" type="body"/>
          </p:nvPr>
        </p:nvSpPr>
        <p:spPr>
          <a:xfrm>
            <a:off x="1366675" y="926125"/>
            <a:ext cx="3084600" cy="284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no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rPr>
              <a:t>Dette er et undervisningsopplegg fra </a:t>
            </a:r>
            <a:r>
              <a:rPr lang="no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rPr>
              <a:t> Meteorologisk Institutt, med fokus på værvarsling og farlig vær.</a:t>
            </a:r>
            <a:br>
              <a:rPr lang="no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rPr>
            </a:br>
            <a:br>
              <a:rPr lang="no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rPr>
            </a:br>
            <a:r>
              <a:rPr lang="no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rPr>
              <a:t>Vi jobber også med </a:t>
            </a:r>
            <a:r>
              <a:rPr i="1" lang="no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rPr>
              <a:t>i Været</a:t>
            </a:r>
            <a:r>
              <a:rPr lang="no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rPr>
              <a:t>, som skal gjøre det lettere for barn og unge å bli kjent med været i alle sine former og styrker!</a:t>
            </a:r>
            <a:endParaRPr>
              <a:solidFill>
                <a:schemeClr val="dk1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sp>
        <p:nvSpPr>
          <p:cNvPr id="129" name="Google Shape;129;p31"/>
          <p:cNvSpPr/>
          <p:nvPr/>
        </p:nvSpPr>
        <p:spPr>
          <a:xfrm>
            <a:off x="490225" y="4661050"/>
            <a:ext cx="8154900" cy="4578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o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Innledning  </a:t>
            </a:r>
            <a:r>
              <a:rPr lang="no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  Refleksjon     Værvarsling     Oppgave 1     Kommunikasjon     Oppgave 2     </a:t>
            </a:r>
            <a:r>
              <a:rPr lang="no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Avslutning</a:t>
            </a:r>
            <a:endParaRPr sz="1200"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9"/>
          <p:cNvSpPr/>
          <p:nvPr/>
        </p:nvSpPr>
        <p:spPr>
          <a:xfrm>
            <a:off x="490225" y="4661050"/>
            <a:ext cx="8154900" cy="457800"/>
          </a:xfrm>
          <a:prstGeom prst="roundRect">
            <a:avLst>
              <a:gd fmla="val 16667" name="adj"/>
            </a:avLst>
          </a:prstGeom>
          <a:solidFill>
            <a:srgbClr val="EEF6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o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Innledning     Hjemmeoppgave     Værvarsling     Oppgave 1     Kommunikasjon     Oppgave 2     </a:t>
            </a:r>
            <a:r>
              <a:rPr b="1" lang="no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Avslutning</a:t>
            </a:r>
            <a:endParaRPr b="1" sz="1200"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28" name="Google Shape;328;p49"/>
          <p:cNvSpPr/>
          <p:nvPr/>
        </p:nvSpPr>
        <p:spPr>
          <a:xfrm>
            <a:off x="2347000" y="813650"/>
            <a:ext cx="4770900" cy="2494200"/>
          </a:xfrm>
          <a:prstGeom prst="roundRect">
            <a:avLst>
              <a:gd fmla="val 16667" name="adj"/>
            </a:avLst>
          </a:prstGeom>
          <a:solidFill>
            <a:srgbClr val="66C7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Rubik Light"/>
              <a:ea typeface="Rubik Light"/>
              <a:cs typeface="Rubik Light"/>
              <a:sym typeface="Rubik Light"/>
            </a:endParaRPr>
          </a:p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Rubik Light"/>
              <a:buChar char="●"/>
            </a:pPr>
            <a:r>
              <a:rPr lang="no" sz="1300">
                <a:solidFill>
                  <a:schemeClr val="lt1"/>
                </a:solidFill>
                <a:latin typeface="Rubik Light"/>
                <a:ea typeface="Rubik Light"/>
                <a:cs typeface="Rubik Light"/>
                <a:sym typeface="Rubik Light"/>
              </a:rPr>
              <a:t>Lavtrykk: https://snl.no/lavtrykk</a:t>
            </a:r>
            <a:endParaRPr sz="1300">
              <a:solidFill>
                <a:schemeClr val="lt1"/>
              </a:solidFill>
              <a:latin typeface="Rubik Light"/>
              <a:ea typeface="Rubik Light"/>
              <a:cs typeface="Rubik Light"/>
              <a:sym typeface="Rubik Light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Rubik Light"/>
              <a:buChar char="●"/>
            </a:pPr>
            <a:r>
              <a:rPr lang="no" sz="1300">
                <a:solidFill>
                  <a:schemeClr val="lt1"/>
                </a:solidFill>
                <a:latin typeface="Rubik Light"/>
                <a:ea typeface="Rubik Light"/>
                <a:cs typeface="Rubik Light"/>
                <a:sym typeface="Rubik Light"/>
              </a:rPr>
              <a:t>Høytrykk: https://snl.no/høytrykk</a:t>
            </a:r>
            <a:endParaRPr sz="1300">
              <a:solidFill>
                <a:schemeClr val="lt1"/>
              </a:solidFill>
              <a:latin typeface="Rubik Light"/>
              <a:ea typeface="Rubik Light"/>
              <a:cs typeface="Rubik Light"/>
              <a:sym typeface="Rubik Light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Rubik Light"/>
              <a:buChar char="●"/>
            </a:pPr>
            <a:r>
              <a:rPr lang="no" sz="1300">
                <a:solidFill>
                  <a:schemeClr val="lt1"/>
                </a:solidFill>
                <a:latin typeface="Rubik Light"/>
                <a:ea typeface="Rubik Light"/>
                <a:cs typeface="Rubik Light"/>
                <a:sym typeface="Rubik Light"/>
              </a:rPr>
              <a:t>Klima i Norge: https://snl.no/klima_i_Norge</a:t>
            </a:r>
            <a:endParaRPr sz="1300">
              <a:solidFill>
                <a:schemeClr val="lt1"/>
              </a:solidFill>
              <a:latin typeface="Rubik Light"/>
              <a:ea typeface="Rubik Light"/>
              <a:cs typeface="Rubik Light"/>
              <a:sym typeface="Rubik Light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Rubik Light"/>
              <a:buChar char="●"/>
            </a:pPr>
            <a:r>
              <a:rPr lang="no" sz="1300">
                <a:solidFill>
                  <a:schemeClr val="lt1"/>
                </a:solidFill>
                <a:latin typeface="Rubik Light"/>
                <a:ea typeface="Rubik Light"/>
                <a:cs typeface="Rubik Light"/>
                <a:sym typeface="Rubik Light"/>
              </a:rPr>
              <a:t>Orografisk nedbør: https://snl.no/orografisk_nedbør</a:t>
            </a:r>
            <a:endParaRPr sz="1300">
              <a:solidFill>
                <a:schemeClr val="lt1"/>
              </a:solidFill>
              <a:latin typeface="Rubik Light"/>
              <a:ea typeface="Rubik Light"/>
              <a:cs typeface="Rubik Light"/>
              <a:sym typeface="Rubik Light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Rubik Light"/>
              <a:buChar char="●"/>
            </a:pPr>
            <a:r>
              <a:rPr lang="no" sz="1300">
                <a:solidFill>
                  <a:schemeClr val="lt1"/>
                </a:solidFill>
                <a:latin typeface="Rubik Light"/>
                <a:ea typeface="Rubik Light"/>
                <a:cs typeface="Rubik Light"/>
                <a:sym typeface="Rubik Light"/>
              </a:rPr>
              <a:t>Værvarsling: https://snl.no/værvarsling</a:t>
            </a:r>
            <a:endParaRPr sz="1300">
              <a:solidFill>
                <a:schemeClr val="lt1"/>
              </a:solidFill>
              <a:latin typeface="Rubik Light"/>
              <a:ea typeface="Rubik Light"/>
              <a:cs typeface="Rubik Light"/>
              <a:sym typeface="Rubik Light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Rubik Light"/>
              <a:buChar char="●"/>
            </a:pPr>
            <a:r>
              <a:rPr lang="no" sz="1300">
                <a:solidFill>
                  <a:schemeClr val="lt1"/>
                </a:solidFill>
                <a:latin typeface="Rubik Light"/>
                <a:ea typeface="Rubik Light"/>
                <a:cs typeface="Rubik Light"/>
                <a:sym typeface="Rubik Light"/>
              </a:rPr>
              <a:t>Fronter: https://snl.no/front_-_meteorologi</a:t>
            </a:r>
            <a:endParaRPr sz="1300">
              <a:solidFill>
                <a:schemeClr val="lt1"/>
              </a:solidFill>
              <a:latin typeface="Rubik Light"/>
              <a:ea typeface="Rubik Light"/>
              <a:cs typeface="Rubik Light"/>
              <a:sym typeface="Rubik Light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Rubik Light"/>
              <a:buChar char="●"/>
            </a:pPr>
            <a:r>
              <a:rPr lang="no" sz="1300">
                <a:solidFill>
                  <a:schemeClr val="lt1"/>
                </a:solidFill>
                <a:latin typeface="Rubik Light"/>
                <a:ea typeface="Rubik Light"/>
                <a:cs typeface="Rubik Light"/>
                <a:sym typeface="Rubik Light"/>
              </a:rPr>
              <a:t>Polarfronten: https://snl.no/polarfront</a:t>
            </a:r>
            <a:endParaRPr sz="1300">
              <a:solidFill>
                <a:schemeClr val="lt1"/>
              </a:solidFill>
              <a:latin typeface="Rubik Light"/>
              <a:ea typeface="Rubik Light"/>
              <a:cs typeface="Rubik Light"/>
              <a:sym typeface="Rubik Light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Rubik Light"/>
              <a:buChar char="●"/>
            </a:pPr>
            <a:r>
              <a:rPr lang="no" sz="1300">
                <a:solidFill>
                  <a:schemeClr val="lt1"/>
                </a:solidFill>
                <a:latin typeface="Rubik Light"/>
                <a:ea typeface="Rubik Light"/>
                <a:cs typeface="Rubik Light"/>
                <a:sym typeface="Rubik Light"/>
              </a:rPr>
              <a:t>Farevarsel: https://snl.no/farevarsel_-_naturfare</a:t>
            </a:r>
            <a:endParaRPr sz="1300">
              <a:solidFill>
                <a:schemeClr val="lt1"/>
              </a:solidFill>
              <a:latin typeface="Rubik Light"/>
              <a:ea typeface="Rubik Light"/>
              <a:cs typeface="Rubik Light"/>
              <a:sym typeface="Rubik Light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Rubik Light"/>
              <a:buChar char="●"/>
            </a:pPr>
            <a:r>
              <a:rPr lang="no" sz="1300">
                <a:solidFill>
                  <a:schemeClr val="lt1"/>
                </a:solidFill>
                <a:latin typeface="Rubik Light"/>
                <a:ea typeface="Rubik Light"/>
                <a:cs typeface="Rubik Light"/>
                <a:sym typeface="Rubik Light"/>
              </a:rPr>
              <a:t>Ekstremvær: https://snl.no/ekstremvær</a:t>
            </a:r>
            <a:endParaRPr sz="1300">
              <a:solidFill>
                <a:schemeClr val="lt1"/>
              </a:solidFill>
              <a:latin typeface="Rubik Light"/>
              <a:ea typeface="Rubik Light"/>
              <a:cs typeface="Rubik Light"/>
              <a:sym typeface="Rubik Light"/>
            </a:endParaRPr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sp>
        <p:nvSpPr>
          <p:cNvPr id="329" name="Google Shape;329;p49"/>
          <p:cNvSpPr/>
          <p:nvPr/>
        </p:nvSpPr>
        <p:spPr>
          <a:xfrm rot="-194175">
            <a:off x="2139054" y="336813"/>
            <a:ext cx="1875892" cy="658352"/>
          </a:xfrm>
          <a:prstGeom prst="roundRect">
            <a:avLst>
              <a:gd fmla="val 16667" name="adj"/>
            </a:avLst>
          </a:prstGeom>
          <a:solidFill>
            <a:srgbClr val="0056D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o" sz="2800">
                <a:solidFill>
                  <a:schemeClr val="lt1"/>
                </a:solidFill>
                <a:latin typeface="Rubik Medium"/>
                <a:ea typeface="Rubik Medium"/>
                <a:cs typeface="Rubik Medium"/>
                <a:sym typeface="Rubik Medium"/>
              </a:rPr>
              <a:t>Les mer</a:t>
            </a:r>
            <a:endParaRPr sz="2800">
              <a:solidFill>
                <a:schemeClr val="lt1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EF6F9"/>
        </a:solid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32"/>
          <p:cNvPicPr preferRelativeResize="0"/>
          <p:nvPr/>
        </p:nvPicPr>
        <p:blipFill rotWithShape="1">
          <a:blip r:embed="rId3">
            <a:alphaModFix/>
          </a:blip>
          <a:srcRect b="0" l="0" r="0" t="11410"/>
          <a:stretch/>
        </p:blipFill>
        <p:spPr>
          <a:xfrm>
            <a:off x="0" y="-127700"/>
            <a:ext cx="9143997" cy="5398875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32"/>
          <p:cNvSpPr/>
          <p:nvPr/>
        </p:nvSpPr>
        <p:spPr>
          <a:xfrm rot="-214504">
            <a:off x="342603" y="233480"/>
            <a:ext cx="3362944" cy="658584"/>
          </a:xfrm>
          <a:prstGeom prst="roundRect">
            <a:avLst>
              <a:gd fmla="val 16667" name="adj"/>
            </a:avLst>
          </a:prstGeom>
          <a:solidFill>
            <a:srgbClr val="0056D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o" sz="2800">
                <a:solidFill>
                  <a:schemeClr val="lt1"/>
                </a:solidFill>
                <a:latin typeface="Rubik Medium"/>
                <a:ea typeface="Rubik Medium"/>
                <a:cs typeface="Rubik Medium"/>
                <a:sym typeface="Rubik Medium"/>
              </a:rPr>
              <a:t>Refleksjon</a:t>
            </a:r>
            <a:endParaRPr>
              <a:solidFill>
                <a:schemeClr val="lt1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sp>
        <p:nvSpPr>
          <p:cNvPr id="136" name="Google Shape;136;p32"/>
          <p:cNvSpPr/>
          <p:nvPr/>
        </p:nvSpPr>
        <p:spPr>
          <a:xfrm>
            <a:off x="5175250" y="281675"/>
            <a:ext cx="3025200" cy="749100"/>
          </a:xfrm>
          <a:prstGeom prst="roundRect">
            <a:avLst>
              <a:gd fmla="val 16667" name="adj"/>
            </a:avLst>
          </a:prstGeom>
          <a:solidFill>
            <a:srgbClr val="66C7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o" sz="1800">
                <a:solidFill>
                  <a:schemeClr val="lt1"/>
                </a:solidFill>
                <a:latin typeface="Rubik Light"/>
                <a:ea typeface="Rubik Light"/>
                <a:cs typeface="Rubik Light"/>
                <a:sym typeface="Rubik Light"/>
              </a:rPr>
              <a:t>Hvorfor er været viktig for deg og familien din?</a:t>
            </a:r>
            <a:endParaRPr>
              <a:solidFill>
                <a:schemeClr val="lt1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sp>
        <p:nvSpPr>
          <p:cNvPr id="137" name="Google Shape;137;p32"/>
          <p:cNvSpPr/>
          <p:nvPr/>
        </p:nvSpPr>
        <p:spPr>
          <a:xfrm>
            <a:off x="316350" y="2824450"/>
            <a:ext cx="2026800" cy="749100"/>
          </a:xfrm>
          <a:prstGeom prst="roundRect">
            <a:avLst>
              <a:gd fmla="val 16667" name="adj"/>
            </a:avLst>
          </a:prstGeom>
          <a:solidFill>
            <a:srgbClr val="66C7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o" sz="1800">
                <a:solidFill>
                  <a:schemeClr val="lt1"/>
                </a:solidFill>
                <a:latin typeface="Rubik Light"/>
                <a:ea typeface="Rubik Light"/>
                <a:cs typeface="Rubik Light"/>
                <a:sym typeface="Rubik Light"/>
              </a:rPr>
              <a:t>Når tenkte du på været sist?</a:t>
            </a:r>
            <a:endParaRPr>
              <a:solidFill>
                <a:schemeClr val="lt1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sp>
        <p:nvSpPr>
          <p:cNvPr id="138" name="Google Shape;138;p32"/>
          <p:cNvSpPr/>
          <p:nvPr/>
        </p:nvSpPr>
        <p:spPr>
          <a:xfrm>
            <a:off x="6455350" y="1273688"/>
            <a:ext cx="2507100" cy="921900"/>
          </a:xfrm>
          <a:prstGeom prst="roundRect">
            <a:avLst>
              <a:gd fmla="val 16667" name="adj"/>
            </a:avLst>
          </a:prstGeom>
          <a:solidFill>
            <a:srgbClr val="66C7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o" sz="1800">
                <a:solidFill>
                  <a:schemeClr val="lt1"/>
                </a:solidFill>
                <a:latin typeface="Rubik Light"/>
                <a:ea typeface="Rubik Light"/>
                <a:cs typeface="Rubik Light"/>
                <a:sym typeface="Rubik Light"/>
              </a:rPr>
              <a:t>Har du noen konkrete eksempler fra den siste uken?</a:t>
            </a:r>
            <a:endParaRPr>
              <a:solidFill>
                <a:schemeClr val="lt1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sp>
        <p:nvSpPr>
          <p:cNvPr id="139" name="Google Shape;139;p32"/>
          <p:cNvSpPr/>
          <p:nvPr/>
        </p:nvSpPr>
        <p:spPr>
          <a:xfrm>
            <a:off x="297150" y="3649975"/>
            <a:ext cx="2065200" cy="921900"/>
          </a:xfrm>
          <a:prstGeom prst="roundRect">
            <a:avLst>
              <a:gd fmla="val 16667" name="adj"/>
            </a:avLst>
          </a:prstGeom>
          <a:solidFill>
            <a:srgbClr val="66C7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o" sz="1800">
                <a:solidFill>
                  <a:schemeClr val="lt1"/>
                </a:solidFill>
                <a:latin typeface="Rubik Light"/>
                <a:ea typeface="Rubik Light"/>
                <a:cs typeface="Rubik Light"/>
                <a:sym typeface="Rubik Light"/>
              </a:rPr>
              <a:t>Hvor finner du informasjon om været?</a:t>
            </a:r>
            <a:endParaRPr>
              <a:solidFill>
                <a:schemeClr val="lt1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sp>
        <p:nvSpPr>
          <p:cNvPr id="140" name="Google Shape;140;p32"/>
          <p:cNvSpPr/>
          <p:nvPr/>
        </p:nvSpPr>
        <p:spPr>
          <a:xfrm>
            <a:off x="490225" y="4661050"/>
            <a:ext cx="8154900" cy="457800"/>
          </a:xfrm>
          <a:prstGeom prst="roundRect">
            <a:avLst>
              <a:gd fmla="val 16667" name="adj"/>
            </a:avLst>
          </a:prstGeom>
          <a:solidFill>
            <a:srgbClr val="EEF6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o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Innledning     </a:t>
            </a:r>
            <a:r>
              <a:rPr b="1" lang="no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Refleksjon</a:t>
            </a:r>
            <a:r>
              <a:rPr lang="no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    Værvarsling     Oppgave 1     Kommunikasjon     Oppgave 2     </a:t>
            </a:r>
            <a:r>
              <a:rPr lang="no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Avslutning</a:t>
            </a:r>
            <a:endParaRPr sz="1200"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141" name="Google Shape;14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88700" y="3260041"/>
            <a:ext cx="1241875" cy="1400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EF6F9"/>
        </a:solid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33"/>
          <p:cNvPicPr preferRelativeResize="0"/>
          <p:nvPr/>
        </p:nvPicPr>
        <p:blipFill rotWithShape="1">
          <a:blip r:embed="rId3">
            <a:alphaModFix/>
          </a:blip>
          <a:srcRect b="0" l="0" r="0" t="11394"/>
          <a:stretch/>
        </p:blipFill>
        <p:spPr>
          <a:xfrm>
            <a:off x="5449375" y="42600"/>
            <a:ext cx="3582000" cy="463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33"/>
          <p:cNvPicPr preferRelativeResize="0"/>
          <p:nvPr/>
        </p:nvPicPr>
        <p:blipFill rotWithShape="1">
          <a:blip r:embed="rId4">
            <a:alphaModFix/>
          </a:blip>
          <a:srcRect b="0" l="0" r="0" t="5338"/>
          <a:stretch/>
        </p:blipFill>
        <p:spPr>
          <a:xfrm>
            <a:off x="5449375" y="121137"/>
            <a:ext cx="738100" cy="1329725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33"/>
          <p:cNvSpPr/>
          <p:nvPr/>
        </p:nvSpPr>
        <p:spPr>
          <a:xfrm>
            <a:off x="374625" y="1925300"/>
            <a:ext cx="4333200" cy="2467800"/>
          </a:xfrm>
          <a:prstGeom prst="roundRect">
            <a:avLst>
              <a:gd fmla="val 16667" name="adj"/>
            </a:avLst>
          </a:prstGeom>
          <a:solidFill>
            <a:srgbClr val="66C7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no">
                <a:solidFill>
                  <a:schemeClr val="lt1"/>
                </a:solidFill>
                <a:latin typeface="Rubik Light"/>
                <a:ea typeface="Rubik Light"/>
                <a:cs typeface="Rubik Light"/>
                <a:sym typeface="Rubik Light"/>
              </a:rPr>
              <a:t>To grunner til at det regner mest på Vestlandet: lavtrykk fra vest og orografisk heving.</a:t>
            </a:r>
            <a:br>
              <a:rPr lang="no">
                <a:solidFill>
                  <a:schemeClr val="lt1"/>
                </a:solidFill>
                <a:latin typeface="Rubik Light"/>
                <a:ea typeface="Rubik Light"/>
                <a:cs typeface="Rubik Light"/>
                <a:sym typeface="Rubik Light"/>
              </a:rPr>
            </a:br>
            <a:br>
              <a:rPr lang="no">
                <a:solidFill>
                  <a:schemeClr val="lt1"/>
                </a:solidFill>
                <a:latin typeface="Rubik Light"/>
                <a:ea typeface="Rubik Light"/>
                <a:cs typeface="Rubik Light"/>
                <a:sym typeface="Rubik Light"/>
              </a:rPr>
            </a:br>
            <a:r>
              <a:rPr lang="no">
                <a:solidFill>
                  <a:schemeClr val="lt1"/>
                </a:solidFill>
                <a:latin typeface="Rubik Light"/>
                <a:ea typeface="Rubik Light"/>
                <a:cs typeface="Rubik Light"/>
                <a:sym typeface="Rubik Light"/>
              </a:rPr>
              <a:t>Lavtrykk fra vest slipper fra seg nedbør når de treffer terrenget på Vestlandet.</a:t>
            </a:r>
            <a:br>
              <a:rPr lang="no">
                <a:solidFill>
                  <a:schemeClr val="lt1"/>
                </a:solidFill>
                <a:latin typeface="Rubik Light"/>
                <a:ea typeface="Rubik Light"/>
                <a:cs typeface="Rubik Light"/>
                <a:sym typeface="Rubik Light"/>
              </a:rPr>
            </a:br>
            <a:br>
              <a:rPr lang="no">
                <a:solidFill>
                  <a:schemeClr val="lt1"/>
                </a:solidFill>
                <a:latin typeface="Rubik Light"/>
                <a:ea typeface="Rubik Light"/>
                <a:cs typeface="Rubik Light"/>
                <a:sym typeface="Rubik Light"/>
              </a:rPr>
            </a:br>
            <a:r>
              <a:rPr lang="no">
                <a:solidFill>
                  <a:schemeClr val="lt1"/>
                </a:solidFill>
                <a:latin typeface="Rubik Light"/>
                <a:ea typeface="Rubik Light"/>
                <a:cs typeface="Rubik Light"/>
                <a:sym typeface="Rubik Light"/>
              </a:rPr>
              <a:t>Ved vestavind blir lufta presset opp mot fjellene, det kalles orografisk heving. Da avkjøles lufta, og det blir enda mer nedbør.</a:t>
            </a:r>
            <a:endParaRPr sz="1600">
              <a:solidFill>
                <a:schemeClr val="lt1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sp>
        <p:nvSpPr>
          <p:cNvPr id="149" name="Google Shape;149;p33"/>
          <p:cNvSpPr/>
          <p:nvPr/>
        </p:nvSpPr>
        <p:spPr>
          <a:xfrm rot="-214504">
            <a:off x="114003" y="1447293"/>
            <a:ext cx="3362944" cy="658584"/>
          </a:xfrm>
          <a:prstGeom prst="roundRect">
            <a:avLst>
              <a:gd fmla="val 16667" name="adj"/>
            </a:avLst>
          </a:prstGeom>
          <a:solidFill>
            <a:srgbClr val="0056D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o" sz="2800">
                <a:solidFill>
                  <a:schemeClr val="lt1"/>
                </a:solidFill>
                <a:latin typeface="Rubik Medium"/>
                <a:ea typeface="Rubik Medium"/>
                <a:cs typeface="Rubik Medium"/>
                <a:sym typeface="Rubik Medium"/>
              </a:rPr>
              <a:t>Klimaet i Norge</a:t>
            </a:r>
            <a:endParaRPr sz="2800">
              <a:solidFill>
                <a:schemeClr val="lt1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pic>
        <p:nvPicPr>
          <p:cNvPr id="150" name="Google Shape;150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16113" y="897175"/>
            <a:ext cx="884599" cy="9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33"/>
          <p:cNvSpPr/>
          <p:nvPr/>
        </p:nvSpPr>
        <p:spPr>
          <a:xfrm flipH="1" rot="-10797239">
            <a:off x="3979129" y="302585"/>
            <a:ext cx="373500" cy="742200"/>
          </a:xfrm>
          <a:prstGeom prst="moon">
            <a:avLst>
              <a:gd fmla="val 50000" name="adj"/>
            </a:avLst>
          </a:prstGeom>
          <a:solidFill>
            <a:srgbClr val="00B9F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33"/>
          <p:cNvSpPr/>
          <p:nvPr/>
        </p:nvSpPr>
        <p:spPr>
          <a:xfrm>
            <a:off x="3202725" y="0"/>
            <a:ext cx="1415400" cy="867000"/>
          </a:xfrm>
          <a:prstGeom prst="wedgeRoundRectCallout">
            <a:avLst>
              <a:gd fmla="val 4671" name="adj1"/>
              <a:gd fmla="val 49743" name="adj2"/>
              <a:gd fmla="val 16667" name="adj3"/>
            </a:avLst>
          </a:prstGeom>
          <a:solidFill>
            <a:srgbClr val="00B9F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" sz="100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Dette kartet viser nedbørnormalen i Norge, fra 1991 til 2020</a:t>
            </a:r>
            <a:endParaRPr sz="1000"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53" name="Google Shape;153;p33"/>
          <p:cNvSpPr/>
          <p:nvPr/>
        </p:nvSpPr>
        <p:spPr>
          <a:xfrm>
            <a:off x="490225" y="4661050"/>
            <a:ext cx="8154900" cy="457800"/>
          </a:xfrm>
          <a:prstGeom prst="roundRect">
            <a:avLst>
              <a:gd fmla="val 16667" name="adj"/>
            </a:avLst>
          </a:prstGeom>
          <a:solidFill>
            <a:srgbClr val="EEF6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o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Innledning     </a:t>
            </a:r>
            <a:r>
              <a:rPr lang="no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Refleksjon</a:t>
            </a:r>
            <a:r>
              <a:rPr lang="no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    </a:t>
            </a:r>
            <a:r>
              <a:rPr b="1" lang="no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Værvarsling</a:t>
            </a:r>
            <a:r>
              <a:rPr lang="no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    Oppgave 1     Kommunikasjon     Oppgave 2     Avslutning</a:t>
            </a:r>
            <a:endParaRPr sz="1200"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54" name="Google Shape;154;p33"/>
          <p:cNvSpPr/>
          <p:nvPr/>
        </p:nvSpPr>
        <p:spPr>
          <a:xfrm>
            <a:off x="8036725" y="4402925"/>
            <a:ext cx="1071000" cy="258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o" sz="1000">
                <a:solidFill>
                  <a:srgbClr val="66C7FF"/>
                </a:solidFill>
                <a:latin typeface="Rubik Light"/>
                <a:ea typeface="Rubik Light"/>
                <a:cs typeface="Rubik Light"/>
                <a:sym typeface="Rubik Light"/>
              </a:rPr>
              <a:t>senorge.no</a:t>
            </a:r>
            <a:endParaRPr sz="1000">
              <a:solidFill>
                <a:srgbClr val="66C7FF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EF6F9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5588" y="556050"/>
            <a:ext cx="3202037" cy="403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32350" y="556050"/>
            <a:ext cx="3201900" cy="403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34"/>
          <p:cNvSpPr/>
          <p:nvPr/>
        </p:nvSpPr>
        <p:spPr>
          <a:xfrm rot="-214504">
            <a:off x="-19947" y="143543"/>
            <a:ext cx="3362944" cy="658584"/>
          </a:xfrm>
          <a:prstGeom prst="roundRect">
            <a:avLst>
              <a:gd fmla="val 16667" name="adj"/>
            </a:avLst>
          </a:prstGeom>
          <a:solidFill>
            <a:srgbClr val="0056D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o" sz="2800">
                <a:solidFill>
                  <a:schemeClr val="lt1"/>
                </a:solidFill>
                <a:latin typeface="Rubik Medium"/>
                <a:ea typeface="Rubik Medium"/>
                <a:cs typeface="Rubik Medium"/>
                <a:sym typeface="Rubik Medium"/>
              </a:rPr>
              <a:t>Vær vs. klima</a:t>
            </a:r>
            <a:endParaRPr sz="2800">
              <a:solidFill>
                <a:schemeClr val="lt1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sp>
        <p:nvSpPr>
          <p:cNvPr id="162" name="Google Shape;162;p34"/>
          <p:cNvSpPr/>
          <p:nvPr/>
        </p:nvSpPr>
        <p:spPr>
          <a:xfrm>
            <a:off x="490225" y="4661050"/>
            <a:ext cx="8154900" cy="457800"/>
          </a:xfrm>
          <a:prstGeom prst="roundRect">
            <a:avLst>
              <a:gd fmla="val 16667" name="adj"/>
            </a:avLst>
          </a:prstGeom>
          <a:solidFill>
            <a:srgbClr val="EEF6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o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Innledning     Refleksjon     </a:t>
            </a:r>
            <a:r>
              <a:rPr b="1" lang="no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Værvarsling</a:t>
            </a:r>
            <a:r>
              <a:rPr lang="no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    Oppgave 1     Kommunikasjon     Oppgave 2     Avslutning</a:t>
            </a:r>
            <a:endParaRPr sz="1200"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63" name="Google Shape;163;p34"/>
          <p:cNvSpPr/>
          <p:nvPr/>
        </p:nvSpPr>
        <p:spPr>
          <a:xfrm>
            <a:off x="6221475" y="3373350"/>
            <a:ext cx="2250300" cy="1214100"/>
          </a:xfrm>
          <a:prstGeom prst="roundRect">
            <a:avLst>
              <a:gd fmla="val 16667" name="adj"/>
            </a:avLst>
          </a:prstGeom>
          <a:solidFill>
            <a:srgbClr val="66C7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o" sz="1800">
                <a:solidFill>
                  <a:schemeClr val="lt1"/>
                </a:solidFill>
                <a:latin typeface="Rubik Light"/>
                <a:ea typeface="Rubik Light"/>
                <a:cs typeface="Rubik Light"/>
                <a:sym typeface="Rubik Light"/>
              </a:rPr>
              <a:t>Nedbør i august 2023 (ekstremværet Hans)</a:t>
            </a:r>
            <a:endParaRPr>
              <a:solidFill>
                <a:schemeClr val="lt1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sp>
        <p:nvSpPr>
          <p:cNvPr id="164" name="Google Shape;164;p34"/>
          <p:cNvSpPr/>
          <p:nvPr/>
        </p:nvSpPr>
        <p:spPr>
          <a:xfrm>
            <a:off x="148925" y="1030775"/>
            <a:ext cx="1878000" cy="867000"/>
          </a:xfrm>
          <a:prstGeom prst="roundRect">
            <a:avLst>
              <a:gd fmla="val 16667" name="adj"/>
            </a:avLst>
          </a:prstGeom>
          <a:solidFill>
            <a:srgbClr val="66C7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o" sz="1800">
                <a:solidFill>
                  <a:schemeClr val="lt1"/>
                </a:solidFill>
                <a:latin typeface="Rubik Light"/>
                <a:ea typeface="Rubik Light"/>
                <a:cs typeface="Rubik Light"/>
                <a:sym typeface="Rubik Light"/>
              </a:rPr>
              <a:t>Nedbør en tilfeldig dag i mai 2024</a:t>
            </a:r>
            <a:endParaRPr>
              <a:solidFill>
                <a:schemeClr val="lt1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sp>
        <p:nvSpPr>
          <p:cNvPr id="165" name="Google Shape;165;p34"/>
          <p:cNvSpPr/>
          <p:nvPr/>
        </p:nvSpPr>
        <p:spPr>
          <a:xfrm>
            <a:off x="3561350" y="4419850"/>
            <a:ext cx="1071000" cy="258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 sz="1000">
                <a:solidFill>
                  <a:srgbClr val="66C7FF"/>
                </a:solidFill>
                <a:latin typeface="Rubik Light"/>
                <a:ea typeface="Rubik Light"/>
                <a:cs typeface="Rubik Light"/>
                <a:sym typeface="Rubik Light"/>
              </a:rPr>
              <a:t>senorge.no</a:t>
            </a:r>
            <a:endParaRPr sz="1000">
              <a:solidFill>
                <a:srgbClr val="66C7FF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EF6F9"/>
        </a:solidFill>
      </p:bgPr>
    </p:bg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5"/>
          <p:cNvSpPr/>
          <p:nvPr/>
        </p:nvSpPr>
        <p:spPr>
          <a:xfrm>
            <a:off x="490225" y="4661050"/>
            <a:ext cx="8154900" cy="457800"/>
          </a:xfrm>
          <a:prstGeom prst="roundRect">
            <a:avLst>
              <a:gd fmla="val 16667" name="adj"/>
            </a:avLst>
          </a:prstGeom>
          <a:solidFill>
            <a:srgbClr val="EEF6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o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Innledning     Refleksjon     </a:t>
            </a:r>
            <a:r>
              <a:rPr b="1" lang="no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Værvarsling</a:t>
            </a:r>
            <a:r>
              <a:rPr lang="no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    Oppgave 1     Kommunikasjon     Oppgave 2     Avslutning</a:t>
            </a:r>
            <a:endParaRPr sz="1200"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71" name="Google Shape;171;p35"/>
          <p:cNvSpPr/>
          <p:nvPr/>
        </p:nvSpPr>
        <p:spPr>
          <a:xfrm>
            <a:off x="377525" y="952525"/>
            <a:ext cx="3057000" cy="3020100"/>
          </a:xfrm>
          <a:prstGeom prst="roundRect">
            <a:avLst>
              <a:gd fmla="val 16667" name="adj"/>
            </a:avLst>
          </a:prstGeom>
          <a:solidFill>
            <a:srgbClr val="66C7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 sz="1500">
                <a:solidFill>
                  <a:schemeClr val="lt1"/>
                </a:solidFill>
                <a:latin typeface="Rubik Light"/>
                <a:ea typeface="Rubik Light"/>
                <a:cs typeface="Rubik Light"/>
                <a:sym typeface="Rubik Light"/>
              </a:rPr>
              <a:t>Fronter markerer et skille mellom kald og varm luft. </a:t>
            </a:r>
            <a:endParaRPr sz="1500">
              <a:solidFill>
                <a:schemeClr val="lt1"/>
              </a:solidFill>
              <a:latin typeface="Rubik Light"/>
              <a:ea typeface="Rubik Light"/>
              <a:cs typeface="Rubik Light"/>
              <a:sym typeface="Rubik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 sz="1500">
                <a:solidFill>
                  <a:schemeClr val="lt1"/>
                </a:solidFill>
                <a:latin typeface="Rubik Light"/>
                <a:ea typeface="Rubik Light"/>
                <a:cs typeface="Rubik Light"/>
                <a:sym typeface="Rubik Light"/>
              </a:rPr>
              <a:t>Typisk vær i fronter er vind, regn, lave skyer, byger.</a:t>
            </a:r>
            <a:endParaRPr sz="1500">
              <a:solidFill>
                <a:schemeClr val="lt1"/>
              </a:solidFill>
              <a:latin typeface="Rubik Light"/>
              <a:ea typeface="Rubik Light"/>
              <a:cs typeface="Rubik Light"/>
              <a:sym typeface="Rubik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chemeClr val="lt1"/>
              </a:solidFill>
              <a:latin typeface="Rubik Light"/>
              <a:ea typeface="Rubik Light"/>
              <a:cs typeface="Rubik Light"/>
              <a:sym typeface="Rubik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 sz="1500">
                <a:solidFill>
                  <a:schemeClr val="lt1"/>
                </a:solidFill>
                <a:latin typeface="Rubik Light"/>
                <a:ea typeface="Rubik Light"/>
                <a:cs typeface="Rubik Light"/>
                <a:sym typeface="Rubik Light"/>
              </a:rPr>
              <a:t>Vi har tre typer fronter: okklusjon, varmfront og kaldfront.</a:t>
            </a:r>
            <a:endParaRPr sz="1500">
              <a:solidFill>
                <a:schemeClr val="lt1"/>
              </a:solidFill>
              <a:latin typeface="Rubik Light"/>
              <a:ea typeface="Rubik Light"/>
              <a:cs typeface="Rubik Light"/>
              <a:sym typeface="Rubik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chemeClr val="lt1"/>
              </a:solidFill>
              <a:latin typeface="Rubik Light"/>
              <a:ea typeface="Rubik Light"/>
              <a:cs typeface="Rubik Light"/>
              <a:sym typeface="Rubik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 sz="1500">
                <a:solidFill>
                  <a:schemeClr val="lt1"/>
                </a:solidFill>
                <a:latin typeface="Rubik Light"/>
                <a:ea typeface="Rubik Light"/>
                <a:cs typeface="Rubik Light"/>
                <a:sym typeface="Rubik Light"/>
              </a:rPr>
              <a:t>De fleste lavtrykkene utvikler seg langs polarfronten.</a:t>
            </a:r>
            <a:endParaRPr sz="1500">
              <a:latin typeface="Rubik Light"/>
              <a:ea typeface="Rubik Light"/>
              <a:cs typeface="Rubik Light"/>
              <a:sym typeface="Rubik Light"/>
            </a:endParaRPr>
          </a:p>
        </p:txBody>
      </p:sp>
      <p:pic>
        <p:nvPicPr>
          <p:cNvPr id="172" name="Google Shape;17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9025" y="198000"/>
            <a:ext cx="4147200" cy="3165300"/>
          </a:xfrm>
          <a:prstGeom prst="roundRect">
            <a:avLst>
              <a:gd fmla="val 5207" name="adj"/>
            </a:avLst>
          </a:prstGeom>
          <a:noFill/>
          <a:ln>
            <a:noFill/>
          </a:ln>
        </p:spPr>
      </p:pic>
      <p:sp>
        <p:nvSpPr>
          <p:cNvPr id="173" name="Google Shape;173;p35"/>
          <p:cNvSpPr/>
          <p:nvPr/>
        </p:nvSpPr>
        <p:spPr>
          <a:xfrm rot="-214504">
            <a:off x="132453" y="372143"/>
            <a:ext cx="3362944" cy="658584"/>
          </a:xfrm>
          <a:prstGeom prst="roundRect">
            <a:avLst>
              <a:gd fmla="val 16667" name="adj"/>
            </a:avLst>
          </a:prstGeom>
          <a:solidFill>
            <a:srgbClr val="0056D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o" sz="2800">
                <a:solidFill>
                  <a:schemeClr val="lt1"/>
                </a:solidFill>
                <a:latin typeface="Rubik Medium"/>
                <a:ea typeface="Rubik Medium"/>
                <a:cs typeface="Rubik Medium"/>
                <a:sym typeface="Rubik Medium"/>
              </a:rPr>
              <a:t>Lavtrykk</a:t>
            </a:r>
            <a:endParaRPr sz="2800">
              <a:solidFill>
                <a:schemeClr val="lt1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pic>
        <p:nvPicPr>
          <p:cNvPr id="174" name="Google Shape;174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04354" y="3972618"/>
            <a:ext cx="952238" cy="1062482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35"/>
          <p:cNvSpPr/>
          <p:nvPr/>
        </p:nvSpPr>
        <p:spPr>
          <a:xfrm flipH="1" rot="-4856764">
            <a:off x="7789053" y="3503029"/>
            <a:ext cx="373656" cy="742335"/>
          </a:xfrm>
          <a:prstGeom prst="moon">
            <a:avLst>
              <a:gd fmla="val 50000" name="adj"/>
            </a:avLst>
          </a:prstGeom>
          <a:solidFill>
            <a:srgbClr val="00B9F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35"/>
          <p:cNvSpPr/>
          <p:nvPr/>
        </p:nvSpPr>
        <p:spPr>
          <a:xfrm>
            <a:off x="6773675" y="3430675"/>
            <a:ext cx="1384500" cy="919200"/>
          </a:xfrm>
          <a:prstGeom prst="wedgeRoundRectCallout">
            <a:avLst>
              <a:gd fmla="val 4671" name="adj1"/>
              <a:gd fmla="val 49743" name="adj2"/>
              <a:gd fmla="val 16667" name="adj3"/>
            </a:avLst>
          </a:prstGeom>
          <a:solidFill>
            <a:srgbClr val="00B9F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" sz="120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Lær mer her: </a:t>
            </a:r>
            <a:endParaRPr sz="1200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" sz="1200" u="sng">
                <a:solidFill>
                  <a:schemeClr val="hlink"/>
                </a:solidFill>
                <a:latin typeface="Rubik"/>
                <a:ea typeface="Rubik"/>
                <a:cs typeface="Rubik"/>
                <a:sym typeface="Rubik"/>
                <a:hlinkClick r:id="rId5"/>
              </a:rPr>
              <a:t>Lavtrykk</a:t>
            </a:r>
            <a:endParaRPr sz="1200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" sz="1200" u="sng">
                <a:solidFill>
                  <a:schemeClr val="hlink"/>
                </a:solidFill>
                <a:latin typeface="Rubik"/>
                <a:ea typeface="Rubik"/>
                <a:cs typeface="Rubik"/>
                <a:sym typeface="Rubik"/>
                <a:hlinkClick r:id="rId6"/>
              </a:rPr>
              <a:t>Fronter</a:t>
            </a:r>
            <a:endParaRPr sz="1200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" sz="1200" u="sng">
                <a:solidFill>
                  <a:schemeClr val="hlink"/>
                </a:solidFill>
                <a:latin typeface="Rubik"/>
                <a:ea typeface="Rubik"/>
                <a:cs typeface="Rubik"/>
                <a:sym typeface="Rubik"/>
                <a:hlinkClick r:id="rId7"/>
              </a:rPr>
              <a:t>Polarfront</a:t>
            </a:r>
            <a:endParaRPr sz="1200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EF6F9"/>
        </a:solidFill>
      </p:bgPr>
    </p:bg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6"/>
          <p:cNvSpPr/>
          <p:nvPr/>
        </p:nvSpPr>
        <p:spPr>
          <a:xfrm>
            <a:off x="490225" y="4661050"/>
            <a:ext cx="8154900" cy="457800"/>
          </a:xfrm>
          <a:prstGeom prst="roundRect">
            <a:avLst>
              <a:gd fmla="val 16667" name="adj"/>
            </a:avLst>
          </a:prstGeom>
          <a:solidFill>
            <a:srgbClr val="EEF6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o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Innledning     Refleksjon     </a:t>
            </a:r>
            <a:r>
              <a:rPr b="1" lang="no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Værvarsling</a:t>
            </a:r>
            <a:r>
              <a:rPr lang="no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    Oppgave 1     Kommunikasjon     Oppgave 2     Avslutning</a:t>
            </a:r>
            <a:endParaRPr sz="1200"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82" name="Google Shape;182;p36"/>
          <p:cNvSpPr/>
          <p:nvPr/>
        </p:nvSpPr>
        <p:spPr>
          <a:xfrm>
            <a:off x="200375" y="1216500"/>
            <a:ext cx="3074700" cy="3020100"/>
          </a:xfrm>
          <a:prstGeom prst="roundRect">
            <a:avLst>
              <a:gd fmla="val 16667" name="adj"/>
            </a:avLst>
          </a:prstGeom>
          <a:solidFill>
            <a:srgbClr val="66C7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 sz="1500">
                <a:solidFill>
                  <a:schemeClr val="lt1"/>
                </a:solidFill>
                <a:latin typeface="Rubik Light"/>
                <a:ea typeface="Rubik Light"/>
                <a:cs typeface="Rubik Light"/>
                <a:sym typeface="Rubik Light"/>
              </a:rPr>
              <a:t>I høytrykk har vi ofte </a:t>
            </a:r>
            <a:r>
              <a:rPr lang="no" sz="1500">
                <a:solidFill>
                  <a:schemeClr val="lt1"/>
                </a:solidFill>
                <a:latin typeface="Rubik Light"/>
                <a:ea typeface="Rubik Light"/>
                <a:cs typeface="Rubik Light"/>
                <a:sym typeface="Rubik Light"/>
              </a:rPr>
              <a:t>lite vind, og tørt vær.</a:t>
            </a:r>
            <a:endParaRPr sz="1500">
              <a:solidFill>
                <a:schemeClr val="lt1"/>
              </a:solidFill>
              <a:latin typeface="Rubik Light"/>
              <a:ea typeface="Rubik Light"/>
              <a:cs typeface="Rubik Light"/>
              <a:sym typeface="Rubik Light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chemeClr val="lt1"/>
              </a:solidFill>
              <a:latin typeface="Rubik Light"/>
              <a:ea typeface="Rubik Light"/>
              <a:cs typeface="Rubik Light"/>
              <a:sym typeface="Rubik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 sz="1500">
                <a:solidFill>
                  <a:schemeClr val="lt1"/>
                </a:solidFill>
                <a:latin typeface="Rubik Light"/>
                <a:ea typeface="Rubik Light"/>
                <a:cs typeface="Rubik Light"/>
                <a:sym typeface="Rubik Light"/>
              </a:rPr>
              <a:t>Om sommeren får vi ofte sol og varme, men i perioder kan vi få solgangsbris eller tåke.    I ytterkanten av høytrykk kan vi få byger og av og til torden.</a:t>
            </a:r>
            <a:endParaRPr sz="1500">
              <a:solidFill>
                <a:schemeClr val="lt1"/>
              </a:solidFill>
              <a:latin typeface="Rubik Light"/>
              <a:ea typeface="Rubik Light"/>
              <a:cs typeface="Rubik Light"/>
              <a:sym typeface="Rubik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chemeClr val="lt1"/>
              </a:solidFill>
              <a:latin typeface="Rubik Light"/>
              <a:ea typeface="Rubik Light"/>
              <a:cs typeface="Rubik Light"/>
              <a:sym typeface="Rubik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 sz="1500">
                <a:solidFill>
                  <a:schemeClr val="lt1"/>
                </a:solidFill>
                <a:latin typeface="Rubik Light"/>
                <a:ea typeface="Rubik Light"/>
                <a:cs typeface="Rubik Light"/>
                <a:sym typeface="Rubik Light"/>
              </a:rPr>
              <a:t>Om vinteren blir det gjerne kaldt, med lite skyer.</a:t>
            </a:r>
            <a:endParaRPr sz="1500">
              <a:solidFill>
                <a:schemeClr val="lt1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sp>
        <p:nvSpPr>
          <p:cNvPr id="183" name="Google Shape;183;p36"/>
          <p:cNvSpPr/>
          <p:nvPr/>
        </p:nvSpPr>
        <p:spPr>
          <a:xfrm rot="-214504">
            <a:off x="56253" y="676943"/>
            <a:ext cx="3362944" cy="658584"/>
          </a:xfrm>
          <a:prstGeom prst="roundRect">
            <a:avLst>
              <a:gd fmla="val 16667" name="adj"/>
            </a:avLst>
          </a:prstGeom>
          <a:solidFill>
            <a:srgbClr val="0056D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o" sz="2800">
                <a:solidFill>
                  <a:schemeClr val="lt1"/>
                </a:solidFill>
                <a:latin typeface="Rubik Medium"/>
                <a:ea typeface="Rubik Medium"/>
                <a:cs typeface="Rubik Medium"/>
                <a:sym typeface="Rubik Medium"/>
              </a:rPr>
              <a:t>Høyt</a:t>
            </a:r>
            <a:r>
              <a:rPr lang="no" sz="2800">
                <a:solidFill>
                  <a:schemeClr val="lt1"/>
                </a:solidFill>
                <a:latin typeface="Rubik Medium"/>
                <a:ea typeface="Rubik Medium"/>
                <a:cs typeface="Rubik Medium"/>
                <a:sym typeface="Rubik Medium"/>
              </a:rPr>
              <a:t>rykk</a:t>
            </a:r>
            <a:endParaRPr sz="2800">
              <a:solidFill>
                <a:schemeClr val="lt1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pic>
        <p:nvPicPr>
          <p:cNvPr id="184" name="Google Shape;184;p36"/>
          <p:cNvPicPr preferRelativeResize="0"/>
          <p:nvPr/>
        </p:nvPicPr>
        <p:blipFill rotWithShape="1">
          <a:blip r:embed="rId3">
            <a:alphaModFix/>
          </a:blip>
          <a:srcRect b="0" l="33708" r="0" t="0"/>
          <a:stretch/>
        </p:blipFill>
        <p:spPr>
          <a:xfrm>
            <a:off x="4282891" y="274550"/>
            <a:ext cx="4311600" cy="438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59406" y="326256"/>
            <a:ext cx="1704449" cy="1715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7"/>
          <p:cNvSpPr/>
          <p:nvPr/>
        </p:nvSpPr>
        <p:spPr>
          <a:xfrm rot="307">
            <a:off x="2890528" y="2242533"/>
            <a:ext cx="3363000" cy="658500"/>
          </a:xfrm>
          <a:prstGeom prst="roundRect">
            <a:avLst>
              <a:gd fmla="val 16667" name="adj"/>
            </a:avLst>
          </a:prstGeom>
          <a:solidFill>
            <a:srgbClr val="0056D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o" sz="2800">
                <a:solidFill>
                  <a:schemeClr val="lt1"/>
                </a:solidFill>
                <a:latin typeface="Rubik Medium"/>
                <a:ea typeface="Rubik Medium"/>
                <a:cs typeface="Rubik Medium"/>
                <a:sym typeface="Rubik Medium"/>
              </a:rPr>
              <a:t>Teori til praksis</a:t>
            </a:r>
            <a:endParaRPr sz="2800">
              <a:solidFill>
                <a:schemeClr val="lt1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EF6F9"/>
        </a:solidFill>
      </p:bgPr>
    </p:bg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9200" y="495587"/>
            <a:ext cx="1346400" cy="1961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96" name="Google Shape;196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2122" y="2919052"/>
            <a:ext cx="2345700" cy="1634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97" name="Google Shape;197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99151" y="0"/>
            <a:ext cx="1658700" cy="2369100"/>
          </a:xfrm>
          <a:prstGeom prst="roundRect">
            <a:avLst>
              <a:gd fmla="val 7054" name="adj"/>
            </a:avLst>
          </a:prstGeom>
          <a:noFill/>
          <a:ln>
            <a:noFill/>
          </a:ln>
        </p:spPr>
      </p:pic>
      <p:pic>
        <p:nvPicPr>
          <p:cNvPr id="198" name="Google Shape;198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92400" y="811750"/>
            <a:ext cx="2434800" cy="1682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99" name="Google Shape;199;p38"/>
          <p:cNvPicPr preferRelativeResize="0"/>
          <p:nvPr/>
        </p:nvPicPr>
        <p:blipFill rotWithShape="1">
          <a:blip r:embed="rId7">
            <a:alphaModFix/>
          </a:blip>
          <a:srcRect b="5000" l="0" r="0" t="11233"/>
          <a:stretch/>
        </p:blipFill>
        <p:spPr>
          <a:xfrm>
            <a:off x="6285925" y="2883087"/>
            <a:ext cx="2746200" cy="1843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200" name="Google Shape;200;p38"/>
          <p:cNvSpPr txBox="1"/>
          <p:nvPr/>
        </p:nvSpPr>
        <p:spPr>
          <a:xfrm>
            <a:off x="3092400" y="2417950"/>
            <a:ext cx="2507400" cy="3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 sz="900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rPr>
              <a:t>netatmo.com/no-no/smart-weather-station</a:t>
            </a:r>
            <a:endParaRPr sz="900">
              <a:solidFill>
                <a:schemeClr val="dk1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pic>
        <p:nvPicPr>
          <p:cNvPr id="201" name="Google Shape;201;p38"/>
          <p:cNvPicPr preferRelativeResize="0"/>
          <p:nvPr/>
        </p:nvPicPr>
        <p:blipFill rotWithShape="1">
          <a:blip r:embed="rId8">
            <a:alphaModFix/>
          </a:blip>
          <a:srcRect b="37019" l="51418" r="0" t="14052"/>
          <a:stretch/>
        </p:blipFill>
        <p:spPr>
          <a:xfrm>
            <a:off x="6031701" y="74325"/>
            <a:ext cx="995100" cy="1524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202" name="Google Shape;202;p38"/>
          <p:cNvSpPr txBox="1"/>
          <p:nvPr/>
        </p:nvSpPr>
        <p:spPr>
          <a:xfrm>
            <a:off x="5994000" y="1514700"/>
            <a:ext cx="1169100" cy="2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 sz="900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rPr>
              <a:t>Foto av værradar: Bård Gudim</a:t>
            </a:r>
            <a:endParaRPr sz="900">
              <a:solidFill>
                <a:schemeClr val="dk1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sp>
        <p:nvSpPr>
          <p:cNvPr id="203" name="Google Shape;203;p38"/>
          <p:cNvSpPr txBox="1"/>
          <p:nvPr/>
        </p:nvSpPr>
        <p:spPr>
          <a:xfrm>
            <a:off x="1260525" y="2417950"/>
            <a:ext cx="2201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 sz="900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rPr>
              <a:t>Foto av nedbørmåler: </a:t>
            </a:r>
            <a:br>
              <a:rPr lang="no" sz="900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rPr>
            </a:br>
            <a:r>
              <a:rPr lang="no" sz="900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rPr>
              <a:t>Mai-Linn Finstad Svehagen</a:t>
            </a:r>
            <a:endParaRPr sz="900">
              <a:solidFill>
                <a:schemeClr val="dk1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pic>
        <p:nvPicPr>
          <p:cNvPr id="204" name="Google Shape;204;p38"/>
          <p:cNvPicPr preferRelativeResize="0"/>
          <p:nvPr/>
        </p:nvPicPr>
        <p:blipFill rotWithShape="1">
          <a:blip r:embed="rId9">
            <a:alphaModFix/>
          </a:blip>
          <a:srcRect b="4261" l="35618" r="19857" t="12335"/>
          <a:stretch/>
        </p:blipFill>
        <p:spPr>
          <a:xfrm>
            <a:off x="156875" y="1385325"/>
            <a:ext cx="1027200" cy="1443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205" name="Google Shape;205;p38"/>
          <p:cNvSpPr txBox="1"/>
          <p:nvPr/>
        </p:nvSpPr>
        <p:spPr>
          <a:xfrm>
            <a:off x="162125" y="1040050"/>
            <a:ext cx="1169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 sz="900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rPr>
              <a:t>Foto av værhytte: Ingrid Våset</a:t>
            </a:r>
            <a:endParaRPr sz="900">
              <a:solidFill>
                <a:schemeClr val="dk1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pic>
        <p:nvPicPr>
          <p:cNvPr id="206" name="Google Shape;206;p3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625602" y="3011125"/>
            <a:ext cx="1524900" cy="1015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207" name="Google Shape;207;p38"/>
          <p:cNvSpPr txBox="1"/>
          <p:nvPr/>
        </p:nvSpPr>
        <p:spPr>
          <a:xfrm>
            <a:off x="2635000" y="3953025"/>
            <a:ext cx="14523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 sz="900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rPr>
              <a:t>Foto av værballong/radiosonde: Johan Wildhagen</a:t>
            </a:r>
            <a:endParaRPr sz="900">
              <a:solidFill>
                <a:schemeClr val="dk1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pic>
        <p:nvPicPr>
          <p:cNvPr id="208" name="Google Shape;208;p38"/>
          <p:cNvPicPr preferRelativeResize="0"/>
          <p:nvPr/>
        </p:nvPicPr>
        <p:blipFill rotWithShape="1">
          <a:blip r:embed="rId11">
            <a:alphaModFix/>
          </a:blip>
          <a:srcRect b="0" l="0" r="20242" t="0"/>
          <a:stretch/>
        </p:blipFill>
        <p:spPr>
          <a:xfrm>
            <a:off x="5689963" y="1909475"/>
            <a:ext cx="1346400" cy="942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209" name="Google Shape;209;p38"/>
          <p:cNvSpPr txBox="1"/>
          <p:nvPr/>
        </p:nvSpPr>
        <p:spPr>
          <a:xfrm>
            <a:off x="5818200" y="2798950"/>
            <a:ext cx="513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 sz="900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rPr>
              <a:t>NASA</a:t>
            </a:r>
            <a:endParaRPr sz="900">
              <a:solidFill>
                <a:schemeClr val="dk1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pic>
        <p:nvPicPr>
          <p:cNvPr id="210" name="Google Shape;210;p38"/>
          <p:cNvPicPr preferRelativeResize="0"/>
          <p:nvPr/>
        </p:nvPicPr>
        <p:blipFill rotWithShape="1">
          <a:blip r:embed="rId12">
            <a:alphaModFix/>
          </a:blip>
          <a:srcRect b="0" l="14611" r="29959" t="0"/>
          <a:stretch/>
        </p:blipFill>
        <p:spPr>
          <a:xfrm>
            <a:off x="4192075" y="2872424"/>
            <a:ext cx="1658700" cy="1715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211" name="Google Shape;211;p3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4674" y="0"/>
            <a:ext cx="1118675" cy="1015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8"/>
          <p:cNvSpPr/>
          <p:nvPr/>
        </p:nvSpPr>
        <p:spPr>
          <a:xfrm rot="307">
            <a:off x="2624478" y="178508"/>
            <a:ext cx="3363000" cy="658500"/>
          </a:xfrm>
          <a:prstGeom prst="roundRect">
            <a:avLst>
              <a:gd fmla="val 16667" name="adj"/>
            </a:avLst>
          </a:prstGeom>
          <a:solidFill>
            <a:srgbClr val="0056D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o" sz="2800">
                <a:solidFill>
                  <a:schemeClr val="lt1"/>
                </a:solidFill>
                <a:latin typeface="Rubik Medium"/>
                <a:ea typeface="Rubik Medium"/>
                <a:cs typeface="Rubik Medium"/>
                <a:sym typeface="Rubik Medium"/>
              </a:rPr>
              <a:t>Observasjoner</a:t>
            </a:r>
            <a:endParaRPr sz="2800">
              <a:solidFill>
                <a:schemeClr val="lt1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sp>
        <p:nvSpPr>
          <p:cNvPr id="213" name="Google Shape;213;p38"/>
          <p:cNvSpPr/>
          <p:nvPr/>
        </p:nvSpPr>
        <p:spPr>
          <a:xfrm>
            <a:off x="490225" y="4661050"/>
            <a:ext cx="8154900" cy="457800"/>
          </a:xfrm>
          <a:prstGeom prst="roundRect">
            <a:avLst>
              <a:gd fmla="val 16667" name="adj"/>
            </a:avLst>
          </a:prstGeom>
          <a:solidFill>
            <a:srgbClr val="EEF6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o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Innledning     Refleksjon     </a:t>
            </a:r>
            <a:r>
              <a:rPr b="1" lang="no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Værvarsling</a:t>
            </a:r>
            <a:r>
              <a:rPr lang="no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    Oppgave 1     Kommunikasjon     Oppgave 2     Avslutning</a:t>
            </a:r>
            <a:endParaRPr sz="1200"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14" name="Google Shape;214;p38"/>
          <p:cNvSpPr txBox="1"/>
          <p:nvPr/>
        </p:nvSpPr>
        <p:spPr>
          <a:xfrm>
            <a:off x="7036375" y="2352900"/>
            <a:ext cx="2056500" cy="2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 sz="900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rPr>
              <a:t>R</a:t>
            </a:r>
            <a:r>
              <a:rPr lang="no" sz="900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rPr>
              <a:t>adarkart fra Meteorologisk Institutt</a:t>
            </a:r>
            <a:endParaRPr sz="900">
              <a:solidFill>
                <a:schemeClr val="dk1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sp>
        <p:nvSpPr>
          <p:cNvPr id="215" name="Google Shape;215;p38"/>
          <p:cNvSpPr txBox="1"/>
          <p:nvPr/>
        </p:nvSpPr>
        <p:spPr>
          <a:xfrm>
            <a:off x="7018675" y="2657700"/>
            <a:ext cx="2201400" cy="2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 sz="900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rPr>
              <a:t>Satellittbilde</a:t>
            </a:r>
            <a:r>
              <a:rPr lang="no" sz="900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rPr>
              <a:t> fra Meteorologisk Institutt</a:t>
            </a:r>
            <a:endParaRPr sz="900">
              <a:solidFill>
                <a:schemeClr val="dk1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sp>
        <p:nvSpPr>
          <p:cNvPr id="216" name="Google Shape;216;p38"/>
          <p:cNvSpPr txBox="1"/>
          <p:nvPr/>
        </p:nvSpPr>
        <p:spPr>
          <a:xfrm>
            <a:off x="4393625" y="4493175"/>
            <a:ext cx="2056500" cy="2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 sz="900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rPr>
              <a:t>Resultat fra værballong</a:t>
            </a:r>
            <a:endParaRPr sz="900">
              <a:solidFill>
                <a:schemeClr val="dk1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134F5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