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handoutMasterIdLst>
    <p:handoutMasterId r:id="rId27"/>
  </p:handoutMasterIdLst>
  <p:sldIdLst>
    <p:sldId id="258" r:id="rId2"/>
    <p:sldId id="400" r:id="rId3"/>
    <p:sldId id="369" r:id="rId4"/>
    <p:sldId id="399" r:id="rId5"/>
    <p:sldId id="265" r:id="rId6"/>
    <p:sldId id="383" r:id="rId7"/>
    <p:sldId id="333" r:id="rId8"/>
    <p:sldId id="366" r:id="rId9"/>
    <p:sldId id="406" r:id="rId10"/>
    <p:sldId id="266" r:id="rId11"/>
    <p:sldId id="270" r:id="rId12"/>
    <p:sldId id="304" r:id="rId13"/>
    <p:sldId id="364" r:id="rId14"/>
    <p:sldId id="394" r:id="rId15"/>
    <p:sldId id="384" r:id="rId16"/>
    <p:sldId id="371" r:id="rId17"/>
    <p:sldId id="387" r:id="rId18"/>
    <p:sldId id="365" r:id="rId19"/>
    <p:sldId id="407" r:id="rId20"/>
    <p:sldId id="388" r:id="rId21"/>
    <p:sldId id="401" r:id="rId22"/>
    <p:sldId id="403" r:id="rId23"/>
    <p:sldId id="402" r:id="rId24"/>
    <p:sldId id="408" r:id="rId25"/>
  </p:sldIdLst>
  <p:sldSz cx="12192000" cy="6858000"/>
  <p:notesSz cx="6858000" cy="9144000"/>
  <p:embeddedFontLst>
    <p:embeddedFont>
      <p:font typeface="Source Sans Pro" panose="020B0604020202020204" charset="0"/>
      <p:regular r:id="rId28"/>
      <p:bold r:id="rId29"/>
      <p:italic r:id="rId30"/>
      <p:boldItalic r:id="rId31"/>
    </p:embeddedFont>
    <p:embeddedFont>
      <p:font typeface="Unit Offc Light" panose="020B0504030101020102" pitchFamily="34" charset="0"/>
      <p:regular r:id="rId32"/>
      <p:italic r:id="rId33"/>
    </p:embeddedFont>
    <p:embeddedFont>
      <p:font typeface="Cambria Math" panose="02040503050406030204" pitchFamily="18" charset="0"/>
      <p:regular r:id="rId3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5332" autoAdjust="0"/>
  </p:normalViewPr>
  <p:slideViewPr>
    <p:cSldViewPr snapToGrid="0">
      <p:cViewPr varScale="1">
        <p:scale>
          <a:sx n="83" d="100"/>
          <a:sy n="83" d="100"/>
        </p:scale>
        <p:origin x="605" y="8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942" y="84"/>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BC05D8-A8FA-4DE7-A8F8-CC26D8AE65D7}"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de-DE"/>
        </a:p>
      </dgm:t>
    </dgm:pt>
    <dgm:pt modelId="{57A9A61C-E1C7-4BBA-8AAE-B570BB515438}">
      <dgm:prSet phldrT="[Text]" custT="1"/>
      <dgm:spPr/>
      <dgm:t>
        <a:bodyPr/>
        <a:lstStyle/>
        <a:p>
          <a:pPr>
            <a:spcAft>
              <a:spcPts val="0"/>
            </a:spcAft>
          </a:pPr>
          <a:r>
            <a:rPr lang="de-DE" sz="1800" dirty="0" err="1"/>
            <a:t>QualiMet</a:t>
          </a:r>
          <a:r>
            <a:rPr lang="de-DE" sz="1800" dirty="0"/>
            <a:t>*</a:t>
          </a:r>
        </a:p>
        <a:p>
          <a:pPr>
            <a:spcAft>
              <a:spcPts val="0"/>
            </a:spcAft>
          </a:pPr>
          <a:r>
            <a:rPr lang="de-DE" sz="1800" dirty="0"/>
            <a:t>2006</a:t>
          </a:r>
        </a:p>
      </dgm:t>
    </dgm:pt>
    <dgm:pt modelId="{7DEC16DE-E9AD-4094-8B37-F54DD22EA414}" type="parTrans" cxnId="{A9E87986-7876-4E02-817A-A5C37114DA39}">
      <dgm:prSet/>
      <dgm:spPr/>
      <dgm:t>
        <a:bodyPr/>
        <a:lstStyle/>
        <a:p>
          <a:endParaRPr lang="de-DE"/>
        </a:p>
      </dgm:t>
    </dgm:pt>
    <dgm:pt modelId="{C2E6D544-3077-4134-A984-A80AA795FD80}" type="sibTrans" cxnId="{A9E87986-7876-4E02-817A-A5C37114DA39}">
      <dgm:prSet/>
      <dgm:spPr/>
      <dgm:t>
        <a:bodyPr/>
        <a:lstStyle/>
        <a:p>
          <a:endParaRPr lang="de-DE"/>
        </a:p>
      </dgm:t>
    </dgm:pt>
    <dgm:pt modelId="{2CA8946C-E0EF-410B-B187-669A86DCC55A}">
      <dgm:prSet phldrT="[Text]" custT="1"/>
      <dgm:spPr/>
      <dgm:t>
        <a:bodyPr/>
        <a:lstStyle/>
        <a:p>
          <a:pPr>
            <a:spcAft>
              <a:spcPts val="0"/>
            </a:spcAft>
          </a:pPr>
          <a:r>
            <a:rPr lang="de-DE" sz="1800" dirty="0"/>
            <a:t>2014</a:t>
          </a:r>
        </a:p>
        <a:p>
          <a:pPr>
            <a:spcAft>
              <a:spcPts val="0"/>
            </a:spcAft>
          </a:pPr>
          <a:r>
            <a:rPr lang="de-DE" sz="1800" dirty="0"/>
            <a:t>AQUAS </a:t>
          </a:r>
          <a:r>
            <a:rPr lang="de-DE" sz="1800" dirty="0" err="1"/>
            <a:t>dev</a:t>
          </a:r>
          <a:r>
            <a:rPr lang="de-DE" sz="1800" dirty="0"/>
            <a:t>. </a:t>
          </a:r>
          <a:r>
            <a:rPr lang="de-DE" sz="1800" dirty="0" err="1"/>
            <a:t>project</a:t>
          </a:r>
          <a:endParaRPr lang="de-DE" sz="1800" dirty="0"/>
        </a:p>
      </dgm:t>
    </dgm:pt>
    <dgm:pt modelId="{6DFED463-2753-4CD4-BA87-453AEE005A5A}" type="parTrans" cxnId="{A255D37A-6769-4CEA-884D-71820C64E8F2}">
      <dgm:prSet/>
      <dgm:spPr/>
      <dgm:t>
        <a:bodyPr/>
        <a:lstStyle/>
        <a:p>
          <a:endParaRPr lang="de-DE"/>
        </a:p>
      </dgm:t>
    </dgm:pt>
    <dgm:pt modelId="{78771409-2487-4534-BD1E-CCD2EE5B0601}" type="sibTrans" cxnId="{A255D37A-6769-4CEA-884D-71820C64E8F2}">
      <dgm:prSet/>
      <dgm:spPr/>
      <dgm:t>
        <a:bodyPr/>
        <a:lstStyle/>
        <a:p>
          <a:endParaRPr lang="de-DE"/>
        </a:p>
      </dgm:t>
    </dgm:pt>
    <dgm:pt modelId="{2DCEEC41-ED15-4918-88C3-058A7F32327B}">
      <dgm:prSet phldrT="[Text]" custT="1"/>
      <dgm:spPr/>
      <dgm:t>
        <a:bodyPr/>
        <a:lstStyle/>
        <a:p>
          <a:pPr>
            <a:spcAft>
              <a:spcPts val="0"/>
            </a:spcAft>
          </a:pPr>
          <a:r>
            <a:rPr lang="de-DE" sz="1800" b="1" dirty="0"/>
            <a:t>AQUAS</a:t>
          </a:r>
        </a:p>
        <a:p>
          <a:pPr>
            <a:spcAft>
              <a:spcPts val="0"/>
            </a:spcAft>
          </a:pPr>
          <a:r>
            <a:rPr lang="de-DE" sz="1800" b="1" dirty="0"/>
            <a:t>2017</a:t>
          </a:r>
        </a:p>
      </dgm:t>
    </dgm:pt>
    <dgm:pt modelId="{14DED584-654F-4065-A6CE-4A5D20D7211D}" type="parTrans" cxnId="{070ADAC1-A85F-4273-AD08-877A5207A790}">
      <dgm:prSet/>
      <dgm:spPr/>
      <dgm:t>
        <a:bodyPr/>
        <a:lstStyle/>
        <a:p>
          <a:endParaRPr lang="de-DE"/>
        </a:p>
      </dgm:t>
    </dgm:pt>
    <dgm:pt modelId="{BAD043B2-6071-42DD-B179-459DB452559E}" type="sibTrans" cxnId="{070ADAC1-A85F-4273-AD08-877A5207A790}">
      <dgm:prSet/>
      <dgm:spPr/>
      <dgm:t>
        <a:bodyPr/>
        <a:lstStyle/>
        <a:p>
          <a:endParaRPr lang="de-DE"/>
        </a:p>
      </dgm:t>
    </dgm:pt>
    <dgm:pt modelId="{FB761FCA-2FDC-4AEC-8BB1-992F1015EA5F}" type="pres">
      <dgm:prSet presAssocID="{95BC05D8-A8FA-4DE7-A8F8-CC26D8AE65D7}" presName="Name0" presStyleCnt="0">
        <dgm:presLayoutVars>
          <dgm:dir/>
          <dgm:resizeHandles val="exact"/>
        </dgm:presLayoutVars>
      </dgm:prSet>
      <dgm:spPr/>
      <dgm:t>
        <a:bodyPr/>
        <a:lstStyle/>
        <a:p>
          <a:endParaRPr lang="de-DE"/>
        </a:p>
      </dgm:t>
    </dgm:pt>
    <dgm:pt modelId="{21DB061A-1CCF-4143-9461-EB126410583D}" type="pres">
      <dgm:prSet presAssocID="{95BC05D8-A8FA-4DE7-A8F8-CC26D8AE65D7}" presName="arrow" presStyleLbl="bgShp" presStyleIdx="0" presStyleCnt="1"/>
      <dgm:spPr>
        <a:solidFill>
          <a:schemeClr val="bg1">
            <a:lumMod val="50000"/>
          </a:schemeClr>
        </a:solidFill>
      </dgm:spPr>
    </dgm:pt>
    <dgm:pt modelId="{C0F7F0C3-EC6C-4AA2-AADD-98BA14165363}" type="pres">
      <dgm:prSet presAssocID="{95BC05D8-A8FA-4DE7-A8F8-CC26D8AE65D7}" presName="points" presStyleCnt="0"/>
      <dgm:spPr/>
    </dgm:pt>
    <dgm:pt modelId="{29FAF22D-32C8-4111-BCDD-D39687B4C09D}" type="pres">
      <dgm:prSet presAssocID="{57A9A61C-E1C7-4BBA-8AAE-B570BB515438}" presName="compositeA" presStyleCnt="0"/>
      <dgm:spPr/>
    </dgm:pt>
    <dgm:pt modelId="{82456719-841F-4355-83C0-3AAF152B18B5}" type="pres">
      <dgm:prSet presAssocID="{57A9A61C-E1C7-4BBA-8AAE-B570BB515438}" presName="textA" presStyleLbl="revTx" presStyleIdx="0" presStyleCnt="3">
        <dgm:presLayoutVars>
          <dgm:bulletEnabled val="1"/>
        </dgm:presLayoutVars>
      </dgm:prSet>
      <dgm:spPr/>
      <dgm:t>
        <a:bodyPr/>
        <a:lstStyle/>
        <a:p>
          <a:endParaRPr lang="de-DE"/>
        </a:p>
      </dgm:t>
    </dgm:pt>
    <dgm:pt modelId="{F9A87BAD-C584-4A84-B95C-F0FBE59BC6A4}" type="pres">
      <dgm:prSet presAssocID="{57A9A61C-E1C7-4BBA-8AAE-B570BB515438}" presName="circleA" presStyleLbl="node1" presStyleIdx="0" presStyleCnt="3"/>
      <dgm:spPr/>
    </dgm:pt>
    <dgm:pt modelId="{0F3D6F3B-C4DB-4E44-BC7D-770D5360C508}" type="pres">
      <dgm:prSet presAssocID="{57A9A61C-E1C7-4BBA-8AAE-B570BB515438}" presName="spaceA" presStyleCnt="0"/>
      <dgm:spPr/>
    </dgm:pt>
    <dgm:pt modelId="{3D28DABE-3B9D-41C4-B2E0-5A4A3558C00F}" type="pres">
      <dgm:prSet presAssocID="{C2E6D544-3077-4134-A984-A80AA795FD80}" presName="space" presStyleCnt="0"/>
      <dgm:spPr/>
    </dgm:pt>
    <dgm:pt modelId="{24DDB773-AD81-4FDC-9702-23E2E4D5AD2B}" type="pres">
      <dgm:prSet presAssocID="{2CA8946C-E0EF-410B-B187-669A86DCC55A}" presName="compositeB" presStyleCnt="0"/>
      <dgm:spPr/>
    </dgm:pt>
    <dgm:pt modelId="{F816BABB-9083-42F0-856B-FA8D6C762464}" type="pres">
      <dgm:prSet presAssocID="{2CA8946C-E0EF-410B-B187-669A86DCC55A}" presName="textB" presStyleLbl="revTx" presStyleIdx="1" presStyleCnt="3" custLinFactNeighborX="64895">
        <dgm:presLayoutVars>
          <dgm:bulletEnabled val="1"/>
        </dgm:presLayoutVars>
      </dgm:prSet>
      <dgm:spPr/>
      <dgm:t>
        <a:bodyPr/>
        <a:lstStyle/>
        <a:p>
          <a:endParaRPr lang="de-DE"/>
        </a:p>
      </dgm:t>
    </dgm:pt>
    <dgm:pt modelId="{1E87C0C8-9677-49A9-8EBF-CBBA8F270686}" type="pres">
      <dgm:prSet presAssocID="{2CA8946C-E0EF-410B-B187-669A86DCC55A}" presName="circleB" presStyleLbl="node1" presStyleIdx="1" presStyleCnt="3" custLinFactX="500000" custLinFactNeighborX="525649"/>
      <dgm:spPr/>
    </dgm:pt>
    <dgm:pt modelId="{03F1C017-AE30-48F6-B7F9-C1B83E69A59E}" type="pres">
      <dgm:prSet presAssocID="{2CA8946C-E0EF-410B-B187-669A86DCC55A}" presName="spaceB" presStyleCnt="0"/>
      <dgm:spPr/>
    </dgm:pt>
    <dgm:pt modelId="{3ADA9054-F7AE-4F68-8B8F-D618A5870601}" type="pres">
      <dgm:prSet presAssocID="{78771409-2487-4534-BD1E-CCD2EE5B0601}" presName="space" presStyleCnt="0"/>
      <dgm:spPr/>
    </dgm:pt>
    <dgm:pt modelId="{E3E9B83B-7CF5-4366-BC38-FEDC6A02D5C7}" type="pres">
      <dgm:prSet presAssocID="{2DCEEC41-ED15-4918-88C3-058A7F32327B}" presName="compositeA" presStyleCnt="0"/>
      <dgm:spPr/>
    </dgm:pt>
    <dgm:pt modelId="{500160C6-1BFF-4267-B7BB-6131AE440947}" type="pres">
      <dgm:prSet presAssocID="{2DCEEC41-ED15-4918-88C3-058A7F32327B}" presName="textA" presStyleLbl="revTx" presStyleIdx="2" presStyleCnt="3" custLinFactNeighborX="698">
        <dgm:presLayoutVars>
          <dgm:bulletEnabled val="1"/>
        </dgm:presLayoutVars>
      </dgm:prSet>
      <dgm:spPr/>
      <dgm:t>
        <a:bodyPr/>
        <a:lstStyle/>
        <a:p>
          <a:endParaRPr lang="de-DE"/>
        </a:p>
      </dgm:t>
    </dgm:pt>
    <dgm:pt modelId="{83070679-D98E-4485-90D8-93F826F08498}" type="pres">
      <dgm:prSet presAssocID="{2DCEEC41-ED15-4918-88C3-058A7F32327B}" presName="circleA" presStyleLbl="node1" presStyleIdx="2" presStyleCnt="3"/>
      <dgm:spPr/>
    </dgm:pt>
    <dgm:pt modelId="{40CFA30A-720E-4F06-BEA4-9FF335F21170}" type="pres">
      <dgm:prSet presAssocID="{2DCEEC41-ED15-4918-88C3-058A7F32327B}" presName="spaceA" presStyleCnt="0"/>
      <dgm:spPr/>
    </dgm:pt>
  </dgm:ptLst>
  <dgm:cxnLst>
    <dgm:cxn modelId="{0463355E-CA48-44A6-9274-11794E44F056}" type="presOf" srcId="{95BC05D8-A8FA-4DE7-A8F8-CC26D8AE65D7}" destId="{FB761FCA-2FDC-4AEC-8BB1-992F1015EA5F}" srcOrd="0" destOrd="0" presId="urn:microsoft.com/office/officeart/2005/8/layout/hProcess11"/>
    <dgm:cxn modelId="{9EAB0EEB-72D1-4BE0-BE56-4F011A7904E0}" type="presOf" srcId="{2CA8946C-E0EF-410B-B187-669A86DCC55A}" destId="{F816BABB-9083-42F0-856B-FA8D6C762464}" srcOrd="0" destOrd="0" presId="urn:microsoft.com/office/officeart/2005/8/layout/hProcess11"/>
    <dgm:cxn modelId="{944EFEC0-2C9A-49DC-B394-5E5E207DF029}" type="presOf" srcId="{2DCEEC41-ED15-4918-88C3-058A7F32327B}" destId="{500160C6-1BFF-4267-B7BB-6131AE440947}" srcOrd="0" destOrd="0" presId="urn:microsoft.com/office/officeart/2005/8/layout/hProcess11"/>
    <dgm:cxn modelId="{A9E87986-7876-4E02-817A-A5C37114DA39}" srcId="{95BC05D8-A8FA-4DE7-A8F8-CC26D8AE65D7}" destId="{57A9A61C-E1C7-4BBA-8AAE-B570BB515438}" srcOrd="0" destOrd="0" parTransId="{7DEC16DE-E9AD-4094-8B37-F54DD22EA414}" sibTransId="{C2E6D544-3077-4134-A984-A80AA795FD80}"/>
    <dgm:cxn modelId="{B05037F2-D4E4-4DCA-8F55-170C35B41015}" type="presOf" srcId="{57A9A61C-E1C7-4BBA-8AAE-B570BB515438}" destId="{82456719-841F-4355-83C0-3AAF152B18B5}" srcOrd="0" destOrd="0" presId="urn:microsoft.com/office/officeart/2005/8/layout/hProcess11"/>
    <dgm:cxn modelId="{A255D37A-6769-4CEA-884D-71820C64E8F2}" srcId="{95BC05D8-A8FA-4DE7-A8F8-CC26D8AE65D7}" destId="{2CA8946C-E0EF-410B-B187-669A86DCC55A}" srcOrd="1" destOrd="0" parTransId="{6DFED463-2753-4CD4-BA87-453AEE005A5A}" sibTransId="{78771409-2487-4534-BD1E-CCD2EE5B0601}"/>
    <dgm:cxn modelId="{070ADAC1-A85F-4273-AD08-877A5207A790}" srcId="{95BC05D8-A8FA-4DE7-A8F8-CC26D8AE65D7}" destId="{2DCEEC41-ED15-4918-88C3-058A7F32327B}" srcOrd="2" destOrd="0" parTransId="{14DED584-654F-4065-A6CE-4A5D20D7211D}" sibTransId="{BAD043B2-6071-42DD-B179-459DB452559E}"/>
    <dgm:cxn modelId="{4D3C45DB-B7F3-46A1-B373-6A73D4E78242}" type="presParOf" srcId="{FB761FCA-2FDC-4AEC-8BB1-992F1015EA5F}" destId="{21DB061A-1CCF-4143-9461-EB126410583D}" srcOrd="0" destOrd="0" presId="urn:microsoft.com/office/officeart/2005/8/layout/hProcess11"/>
    <dgm:cxn modelId="{D5C57DF0-AC48-4291-97B8-3FA992B72674}" type="presParOf" srcId="{FB761FCA-2FDC-4AEC-8BB1-992F1015EA5F}" destId="{C0F7F0C3-EC6C-4AA2-AADD-98BA14165363}" srcOrd="1" destOrd="0" presId="urn:microsoft.com/office/officeart/2005/8/layout/hProcess11"/>
    <dgm:cxn modelId="{23CB2B43-189C-42A5-B565-AEE9E87212B0}" type="presParOf" srcId="{C0F7F0C3-EC6C-4AA2-AADD-98BA14165363}" destId="{29FAF22D-32C8-4111-BCDD-D39687B4C09D}" srcOrd="0" destOrd="0" presId="urn:microsoft.com/office/officeart/2005/8/layout/hProcess11"/>
    <dgm:cxn modelId="{A46C51C1-C561-4421-A52D-B5E6BA2ADEDB}" type="presParOf" srcId="{29FAF22D-32C8-4111-BCDD-D39687B4C09D}" destId="{82456719-841F-4355-83C0-3AAF152B18B5}" srcOrd="0" destOrd="0" presId="urn:microsoft.com/office/officeart/2005/8/layout/hProcess11"/>
    <dgm:cxn modelId="{598807B2-AA28-43EA-8E91-A50FA10DC2BD}" type="presParOf" srcId="{29FAF22D-32C8-4111-BCDD-D39687B4C09D}" destId="{F9A87BAD-C584-4A84-B95C-F0FBE59BC6A4}" srcOrd="1" destOrd="0" presId="urn:microsoft.com/office/officeart/2005/8/layout/hProcess11"/>
    <dgm:cxn modelId="{FEE691AE-A276-4989-BA83-D6C1E6887188}" type="presParOf" srcId="{29FAF22D-32C8-4111-BCDD-D39687B4C09D}" destId="{0F3D6F3B-C4DB-4E44-BC7D-770D5360C508}" srcOrd="2" destOrd="0" presId="urn:microsoft.com/office/officeart/2005/8/layout/hProcess11"/>
    <dgm:cxn modelId="{4339CDA3-9B29-467F-A770-9AB5C1581E26}" type="presParOf" srcId="{C0F7F0C3-EC6C-4AA2-AADD-98BA14165363}" destId="{3D28DABE-3B9D-41C4-B2E0-5A4A3558C00F}" srcOrd="1" destOrd="0" presId="urn:microsoft.com/office/officeart/2005/8/layout/hProcess11"/>
    <dgm:cxn modelId="{D3036D88-F79E-473E-B1B0-5CF3709FE2F4}" type="presParOf" srcId="{C0F7F0C3-EC6C-4AA2-AADD-98BA14165363}" destId="{24DDB773-AD81-4FDC-9702-23E2E4D5AD2B}" srcOrd="2" destOrd="0" presId="urn:microsoft.com/office/officeart/2005/8/layout/hProcess11"/>
    <dgm:cxn modelId="{3ED86CA4-2733-475F-AFC3-954F60C5B8D7}" type="presParOf" srcId="{24DDB773-AD81-4FDC-9702-23E2E4D5AD2B}" destId="{F816BABB-9083-42F0-856B-FA8D6C762464}" srcOrd="0" destOrd="0" presId="urn:microsoft.com/office/officeart/2005/8/layout/hProcess11"/>
    <dgm:cxn modelId="{DB8C3B88-71B7-44CE-A293-319EFEAF39C8}" type="presParOf" srcId="{24DDB773-AD81-4FDC-9702-23E2E4D5AD2B}" destId="{1E87C0C8-9677-49A9-8EBF-CBBA8F270686}" srcOrd="1" destOrd="0" presId="urn:microsoft.com/office/officeart/2005/8/layout/hProcess11"/>
    <dgm:cxn modelId="{E71F74F6-44ED-4901-B0A8-C9E722C6DADC}" type="presParOf" srcId="{24DDB773-AD81-4FDC-9702-23E2E4D5AD2B}" destId="{03F1C017-AE30-48F6-B7F9-C1B83E69A59E}" srcOrd="2" destOrd="0" presId="urn:microsoft.com/office/officeart/2005/8/layout/hProcess11"/>
    <dgm:cxn modelId="{161F374F-4362-48B4-91F5-E8B41B1C50F7}" type="presParOf" srcId="{C0F7F0C3-EC6C-4AA2-AADD-98BA14165363}" destId="{3ADA9054-F7AE-4F68-8B8F-D618A5870601}" srcOrd="3" destOrd="0" presId="urn:microsoft.com/office/officeart/2005/8/layout/hProcess11"/>
    <dgm:cxn modelId="{45873AD6-2850-4598-8683-0FF0497F7E62}" type="presParOf" srcId="{C0F7F0C3-EC6C-4AA2-AADD-98BA14165363}" destId="{E3E9B83B-7CF5-4366-BC38-FEDC6A02D5C7}" srcOrd="4" destOrd="0" presId="urn:microsoft.com/office/officeart/2005/8/layout/hProcess11"/>
    <dgm:cxn modelId="{371EEE50-457E-4AA3-943A-C59C9224BC11}" type="presParOf" srcId="{E3E9B83B-7CF5-4366-BC38-FEDC6A02D5C7}" destId="{500160C6-1BFF-4267-B7BB-6131AE440947}" srcOrd="0" destOrd="0" presId="urn:microsoft.com/office/officeart/2005/8/layout/hProcess11"/>
    <dgm:cxn modelId="{795A6BAD-4DB7-48D4-A3D1-81ACCA27439F}" type="presParOf" srcId="{E3E9B83B-7CF5-4366-BC38-FEDC6A02D5C7}" destId="{83070679-D98E-4485-90D8-93F826F08498}" srcOrd="1" destOrd="0" presId="urn:microsoft.com/office/officeart/2005/8/layout/hProcess11"/>
    <dgm:cxn modelId="{8B4986D4-6D0A-474F-B62B-502FE5BC4114}" type="presParOf" srcId="{E3E9B83B-7CF5-4366-BC38-FEDC6A02D5C7}" destId="{40CFA30A-720E-4F06-BEA4-9FF335F21170}"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B13253-A4EB-46F8-BEB1-BEA9916D123B}"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0628C935-BEA6-4A46-A972-3A5C46ED77C1}">
      <dgm:prSet phldrT="[Text]"/>
      <dgm:spPr>
        <a:ln>
          <a:solidFill>
            <a:schemeClr val="tx2"/>
          </a:solidFill>
        </a:ln>
      </dgm:spPr>
      <dgm:t>
        <a:bodyPr/>
        <a:lstStyle/>
        <a:p>
          <a:r>
            <a:rPr lang="en-AU" noProof="0" dirty="0"/>
            <a:t>Data acquisition</a:t>
          </a:r>
        </a:p>
      </dgm:t>
    </dgm:pt>
    <dgm:pt modelId="{121C45D8-0FDB-4C0A-837E-4CB8A2272766}" type="parTrans" cxnId="{7CF3D032-1C28-42E1-A366-A161E9867A81}">
      <dgm:prSet/>
      <dgm:spPr/>
      <dgm:t>
        <a:bodyPr/>
        <a:lstStyle/>
        <a:p>
          <a:endParaRPr lang="de-DE"/>
        </a:p>
      </dgm:t>
    </dgm:pt>
    <dgm:pt modelId="{EBF5D115-A371-4BDE-967E-B67F9BDB03E2}" type="sibTrans" cxnId="{7CF3D032-1C28-42E1-A366-A161E9867A81}">
      <dgm:prSet/>
      <dgm:spPr/>
      <dgm:t>
        <a:bodyPr/>
        <a:lstStyle/>
        <a:p>
          <a:endParaRPr lang="de-DE"/>
        </a:p>
      </dgm:t>
    </dgm:pt>
    <dgm:pt modelId="{E19C0879-6D7D-4A67-BCCC-FE6BA4596DD4}">
      <dgm:prSet phldrT="[Text]" custT="1"/>
      <dgm:spPr/>
      <dgm:t>
        <a:bodyPr/>
        <a:lstStyle/>
        <a:p>
          <a:r>
            <a:rPr lang="en-AU" sz="2000" noProof="0" dirty="0"/>
            <a:t>Real-time processing of raw data</a:t>
          </a:r>
        </a:p>
      </dgm:t>
    </dgm:pt>
    <dgm:pt modelId="{A6AE8DAB-A067-4A0B-A08A-D6BF10DCB331}" type="parTrans" cxnId="{DF4DAEDF-5C40-43D2-B62D-B5E0284F3B7D}">
      <dgm:prSet/>
      <dgm:spPr/>
      <dgm:t>
        <a:bodyPr/>
        <a:lstStyle/>
        <a:p>
          <a:endParaRPr lang="de-DE"/>
        </a:p>
      </dgm:t>
    </dgm:pt>
    <dgm:pt modelId="{79DE8CCD-43A6-4779-80D5-ED111EE12FC3}" type="sibTrans" cxnId="{DF4DAEDF-5C40-43D2-B62D-B5E0284F3B7D}">
      <dgm:prSet/>
      <dgm:spPr/>
      <dgm:t>
        <a:bodyPr/>
        <a:lstStyle/>
        <a:p>
          <a:endParaRPr lang="de-DE"/>
        </a:p>
      </dgm:t>
    </dgm:pt>
    <dgm:pt modelId="{04C00511-0447-4D3F-8727-14BF2A139F9B}">
      <dgm:prSet phldrT="[Text]"/>
      <dgm:spPr>
        <a:ln>
          <a:solidFill>
            <a:schemeClr val="tx2"/>
          </a:solidFill>
        </a:ln>
      </dgm:spPr>
      <dgm:t>
        <a:bodyPr/>
        <a:lstStyle/>
        <a:p>
          <a:r>
            <a:rPr lang="de-DE" dirty="0"/>
            <a:t>AQUAS</a:t>
          </a:r>
        </a:p>
      </dgm:t>
    </dgm:pt>
    <dgm:pt modelId="{51C26566-72F6-4001-AE11-B76F46D48834}" type="parTrans" cxnId="{1D0DCB50-8DA9-4EA5-B2DC-AC62A6903182}">
      <dgm:prSet/>
      <dgm:spPr/>
      <dgm:t>
        <a:bodyPr/>
        <a:lstStyle/>
        <a:p>
          <a:endParaRPr lang="de-DE"/>
        </a:p>
      </dgm:t>
    </dgm:pt>
    <dgm:pt modelId="{D4DF6316-AF4E-4AE6-8FCF-222B71E28D98}" type="sibTrans" cxnId="{1D0DCB50-8DA9-4EA5-B2DC-AC62A6903182}">
      <dgm:prSet/>
      <dgm:spPr/>
      <dgm:t>
        <a:bodyPr/>
        <a:lstStyle/>
        <a:p>
          <a:endParaRPr lang="de-DE"/>
        </a:p>
      </dgm:t>
    </dgm:pt>
    <dgm:pt modelId="{FEF4BF0C-E52A-4D8F-A041-AEA306AC3036}">
      <dgm:prSet phldrT="[Text]" custT="1"/>
      <dgm:spPr/>
      <dgm:t>
        <a:bodyPr/>
        <a:lstStyle/>
        <a:p>
          <a:r>
            <a:rPr lang="en-AU" sz="2000" noProof="0" dirty="0"/>
            <a:t>Automated basic &amp; extended QC of processed data </a:t>
          </a:r>
          <a:r>
            <a:rPr lang="en-AU" sz="2000" b="1" noProof="0" dirty="0">
              <a:solidFill>
                <a:srgbClr val="FF0000"/>
              </a:solidFill>
            </a:rPr>
            <a:t>in near real-time*</a:t>
          </a:r>
        </a:p>
      </dgm:t>
    </dgm:pt>
    <dgm:pt modelId="{42BB705B-76C5-4215-A632-F388C8155FFC}" type="parTrans" cxnId="{DD26A676-FF47-4D60-A286-3EDC68C75153}">
      <dgm:prSet/>
      <dgm:spPr/>
      <dgm:t>
        <a:bodyPr/>
        <a:lstStyle/>
        <a:p>
          <a:endParaRPr lang="de-DE"/>
        </a:p>
      </dgm:t>
    </dgm:pt>
    <dgm:pt modelId="{AFF2A49B-F85E-4A9F-8DFD-3D3AF26313AD}" type="sibTrans" cxnId="{DD26A676-FF47-4D60-A286-3EDC68C75153}">
      <dgm:prSet/>
      <dgm:spPr/>
      <dgm:t>
        <a:bodyPr/>
        <a:lstStyle/>
        <a:p>
          <a:endParaRPr lang="de-DE"/>
        </a:p>
      </dgm:t>
    </dgm:pt>
    <dgm:pt modelId="{56550510-9565-4BE3-A935-5D8687B7361B}">
      <dgm:prSet phldrT="[Text]"/>
      <dgm:spPr>
        <a:ln>
          <a:solidFill>
            <a:schemeClr val="tx2"/>
          </a:solidFill>
        </a:ln>
      </dgm:spPr>
      <dgm:t>
        <a:bodyPr/>
        <a:lstStyle/>
        <a:p>
          <a:r>
            <a:rPr lang="en-AU" noProof="0" dirty="0"/>
            <a:t>Data storage &amp; supply</a:t>
          </a:r>
        </a:p>
      </dgm:t>
    </dgm:pt>
    <dgm:pt modelId="{1614ADE9-7130-40FB-86AA-F7E1686F3E27}" type="parTrans" cxnId="{A1E1E217-C671-4B0C-950C-94C0118A572F}">
      <dgm:prSet/>
      <dgm:spPr/>
      <dgm:t>
        <a:bodyPr/>
        <a:lstStyle/>
        <a:p>
          <a:endParaRPr lang="de-DE"/>
        </a:p>
      </dgm:t>
    </dgm:pt>
    <dgm:pt modelId="{89D9FB4C-A498-46AA-9FBB-CD61C9B5EF6D}" type="sibTrans" cxnId="{A1E1E217-C671-4B0C-950C-94C0118A572F}">
      <dgm:prSet/>
      <dgm:spPr/>
      <dgm:t>
        <a:bodyPr/>
        <a:lstStyle/>
        <a:p>
          <a:endParaRPr lang="de-DE"/>
        </a:p>
      </dgm:t>
    </dgm:pt>
    <dgm:pt modelId="{21286188-EEC1-4285-96E0-E4BC09797C6C}">
      <dgm:prSet phldrT="[Text]" custT="1"/>
      <dgm:spPr/>
      <dgm:t>
        <a:bodyPr/>
        <a:lstStyle/>
        <a:p>
          <a:r>
            <a:rPr lang="en-GB" sz="2000" noProof="0" dirty="0"/>
            <a:t>Storage of raw and processed data</a:t>
          </a:r>
        </a:p>
      </dgm:t>
    </dgm:pt>
    <dgm:pt modelId="{41AA8DF9-5B64-43F6-A696-5DBBD0B066AD}" type="parTrans" cxnId="{A30029F6-F8FE-4942-A824-291F48C2B5C1}">
      <dgm:prSet/>
      <dgm:spPr/>
      <dgm:t>
        <a:bodyPr/>
        <a:lstStyle/>
        <a:p>
          <a:endParaRPr lang="de-DE"/>
        </a:p>
      </dgm:t>
    </dgm:pt>
    <dgm:pt modelId="{E74501AB-3E90-4121-AB76-C4093B4B01EB}" type="sibTrans" cxnId="{A30029F6-F8FE-4942-A824-291F48C2B5C1}">
      <dgm:prSet/>
      <dgm:spPr/>
      <dgm:t>
        <a:bodyPr/>
        <a:lstStyle/>
        <a:p>
          <a:endParaRPr lang="de-DE"/>
        </a:p>
      </dgm:t>
    </dgm:pt>
    <dgm:pt modelId="{59C353D6-43BE-499A-AF31-A458D6C5AFFA}">
      <dgm:prSet phldrT="[Text]" custT="1"/>
      <dgm:spPr/>
      <dgm:t>
        <a:bodyPr/>
        <a:lstStyle/>
        <a:p>
          <a:r>
            <a:rPr lang="en-AU" sz="2000" noProof="0" dirty="0"/>
            <a:t>basic QC (consistency tests, gross errors check, range check (plausibility), climatological limits, etc.)</a:t>
          </a:r>
        </a:p>
      </dgm:t>
    </dgm:pt>
    <dgm:pt modelId="{F413C9CC-56E5-4553-9943-DC3C922148BA}" type="parTrans" cxnId="{EC35F4C5-F12B-497C-A998-5D0CBE943419}">
      <dgm:prSet/>
      <dgm:spPr/>
      <dgm:t>
        <a:bodyPr/>
        <a:lstStyle/>
        <a:p>
          <a:endParaRPr lang="de-DE"/>
        </a:p>
      </dgm:t>
    </dgm:pt>
    <dgm:pt modelId="{A47A49FD-8544-4E37-B0F9-AA9D1140CDD5}" type="sibTrans" cxnId="{EC35F4C5-F12B-497C-A998-5D0CBE943419}">
      <dgm:prSet/>
      <dgm:spPr/>
      <dgm:t>
        <a:bodyPr/>
        <a:lstStyle/>
        <a:p>
          <a:endParaRPr lang="de-DE"/>
        </a:p>
      </dgm:t>
    </dgm:pt>
    <dgm:pt modelId="{CE8B5D5F-6093-4FB5-B8A0-C42470725237}">
      <dgm:prSet phldrT="[Text]" custT="1"/>
      <dgm:spPr/>
      <dgm:t>
        <a:bodyPr/>
        <a:lstStyle/>
        <a:p>
          <a:r>
            <a:rPr lang="en-AU" sz="2000" noProof="0" dirty="0"/>
            <a:t>Calculation of derived quantities (hourly, daily data,…)</a:t>
          </a:r>
        </a:p>
      </dgm:t>
    </dgm:pt>
    <dgm:pt modelId="{66807AE0-A068-4665-9FD6-85A9BD0C5728}" type="parTrans" cxnId="{49F57E3A-F37E-4259-9DA4-8E4117D48250}">
      <dgm:prSet/>
      <dgm:spPr/>
      <dgm:t>
        <a:bodyPr/>
        <a:lstStyle/>
        <a:p>
          <a:endParaRPr lang="de-DE"/>
        </a:p>
      </dgm:t>
    </dgm:pt>
    <dgm:pt modelId="{5EBD93A9-F7AD-4EF3-BA65-DE00673A2814}" type="sibTrans" cxnId="{49F57E3A-F37E-4259-9DA4-8E4117D48250}">
      <dgm:prSet/>
      <dgm:spPr/>
      <dgm:t>
        <a:bodyPr/>
        <a:lstStyle/>
        <a:p>
          <a:endParaRPr lang="de-DE"/>
        </a:p>
      </dgm:t>
    </dgm:pt>
    <dgm:pt modelId="{570BE5A8-E97B-4DAE-99D5-43CB5862DD8E}">
      <dgm:prSet phldrT="[Text]" custT="1"/>
      <dgm:spPr/>
      <dgm:t>
        <a:bodyPr/>
        <a:lstStyle/>
        <a:p>
          <a:r>
            <a:rPr lang="en-AU" sz="2000" noProof="0" dirty="0"/>
            <a:t>Correction procedures</a:t>
          </a:r>
        </a:p>
      </dgm:t>
    </dgm:pt>
    <dgm:pt modelId="{6D45B8B5-EDE1-4ECD-9EBD-7C429999A1FC}" type="parTrans" cxnId="{36221401-5701-4F8A-9352-D6EE0B5E6C03}">
      <dgm:prSet/>
      <dgm:spPr/>
      <dgm:t>
        <a:bodyPr/>
        <a:lstStyle/>
        <a:p>
          <a:endParaRPr lang="de-DE"/>
        </a:p>
      </dgm:t>
    </dgm:pt>
    <dgm:pt modelId="{FE69EBC6-D0E0-4073-B694-FC4EE8F1D548}" type="sibTrans" cxnId="{36221401-5701-4F8A-9352-D6EE0B5E6C03}">
      <dgm:prSet/>
      <dgm:spPr/>
      <dgm:t>
        <a:bodyPr/>
        <a:lstStyle/>
        <a:p>
          <a:endParaRPr lang="de-DE"/>
        </a:p>
      </dgm:t>
    </dgm:pt>
    <dgm:pt modelId="{016BC944-A0E9-4E2F-BAB6-0DCF89B00910}">
      <dgm:prSet phldrT="[Text]" custT="1"/>
      <dgm:spPr/>
      <dgm:t>
        <a:bodyPr/>
        <a:lstStyle/>
        <a:p>
          <a:r>
            <a:rPr lang="en-GB" sz="2000" noProof="0" dirty="0"/>
            <a:t>Data distribution to the users</a:t>
          </a:r>
        </a:p>
      </dgm:t>
    </dgm:pt>
    <dgm:pt modelId="{1EC995A0-FA88-442A-B843-6F2E459A0C03}" type="parTrans" cxnId="{C3B63AEF-5F27-41EC-B972-00ED9B87F19D}">
      <dgm:prSet/>
      <dgm:spPr/>
      <dgm:t>
        <a:bodyPr/>
        <a:lstStyle/>
        <a:p>
          <a:endParaRPr lang="de-DE"/>
        </a:p>
      </dgm:t>
    </dgm:pt>
    <dgm:pt modelId="{7C286310-FA86-4318-B7F9-C10BF1BD9D78}" type="sibTrans" cxnId="{C3B63AEF-5F27-41EC-B972-00ED9B87F19D}">
      <dgm:prSet/>
      <dgm:spPr/>
      <dgm:t>
        <a:bodyPr/>
        <a:lstStyle/>
        <a:p>
          <a:endParaRPr lang="de-DE"/>
        </a:p>
      </dgm:t>
    </dgm:pt>
    <dgm:pt modelId="{4847B89E-C295-4335-91AC-A6B381C7DE5F}">
      <dgm:prSet phldrT="[Text]" custT="1"/>
      <dgm:spPr/>
      <dgm:t>
        <a:bodyPr/>
        <a:lstStyle/>
        <a:p>
          <a:r>
            <a:rPr lang="en-AU" sz="2000" b="1" noProof="0" dirty="0"/>
            <a:t>Meta data</a:t>
          </a:r>
          <a:endParaRPr lang="en-AU" sz="2000" noProof="0" dirty="0"/>
        </a:p>
      </dgm:t>
    </dgm:pt>
    <dgm:pt modelId="{3F2EB8BD-243D-4325-8F23-F7CAF048BB21}" type="parTrans" cxnId="{7AF6B4B4-9EDD-4F34-92BA-9F101D5FFEE0}">
      <dgm:prSet/>
      <dgm:spPr/>
      <dgm:t>
        <a:bodyPr/>
        <a:lstStyle/>
        <a:p>
          <a:endParaRPr lang="de-DE"/>
        </a:p>
      </dgm:t>
    </dgm:pt>
    <dgm:pt modelId="{5DA1DDBE-3E26-453C-BDFE-6F3FD3C3C513}" type="sibTrans" cxnId="{7AF6B4B4-9EDD-4F34-92BA-9F101D5FFEE0}">
      <dgm:prSet/>
      <dgm:spPr/>
      <dgm:t>
        <a:bodyPr/>
        <a:lstStyle/>
        <a:p>
          <a:endParaRPr lang="de-DE"/>
        </a:p>
      </dgm:t>
    </dgm:pt>
    <dgm:pt modelId="{EBF61A64-0951-42E3-A481-5B3CA110B049}" type="pres">
      <dgm:prSet presAssocID="{D1B13253-A4EB-46F8-BEB1-BEA9916D123B}" presName="rootnode" presStyleCnt="0">
        <dgm:presLayoutVars>
          <dgm:chMax/>
          <dgm:chPref/>
          <dgm:dir/>
          <dgm:animLvl val="lvl"/>
        </dgm:presLayoutVars>
      </dgm:prSet>
      <dgm:spPr/>
      <dgm:t>
        <a:bodyPr/>
        <a:lstStyle/>
        <a:p>
          <a:endParaRPr lang="de-DE"/>
        </a:p>
      </dgm:t>
    </dgm:pt>
    <dgm:pt modelId="{44DC668B-C35E-4E70-872D-F5E68170BF02}" type="pres">
      <dgm:prSet presAssocID="{0628C935-BEA6-4A46-A972-3A5C46ED77C1}" presName="composite" presStyleCnt="0"/>
      <dgm:spPr/>
    </dgm:pt>
    <dgm:pt modelId="{70371850-C8BA-4E02-8C67-553383D4521A}" type="pres">
      <dgm:prSet presAssocID="{0628C935-BEA6-4A46-A972-3A5C46ED77C1}" presName="bentUpArrow1" presStyleLbl="alignImgPlace1" presStyleIdx="0" presStyleCnt="2" custLinFactNeighborY="2847"/>
      <dgm:spPr>
        <a:noFill/>
        <a:ln>
          <a:solidFill>
            <a:schemeClr val="tx2"/>
          </a:solidFill>
        </a:ln>
      </dgm:spPr>
    </dgm:pt>
    <dgm:pt modelId="{5F2ABEAD-AC30-45E3-815F-07853A9BFA2F}" type="pres">
      <dgm:prSet presAssocID="{0628C935-BEA6-4A46-A972-3A5C46ED77C1}" presName="ParentText" presStyleLbl="node1" presStyleIdx="0" presStyleCnt="3" custLinFactNeighborX="-1870" custLinFactNeighborY="-1070">
        <dgm:presLayoutVars>
          <dgm:chMax val="1"/>
          <dgm:chPref val="1"/>
          <dgm:bulletEnabled val="1"/>
        </dgm:presLayoutVars>
      </dgm:prSet>
      <dgm:spPr/>
      <dgm:t>
        <a:bodyPr/>
        <a:lstStyle/>
        <a:p>
          <a:endParaRPr lang="de-DE"/>
        </a:p>
      </dgm:t>
    </dgm:pt>
    <dgm:pt modelId="{F4784E05-E65E-4A76-9980-796BA9DCC839}" type="pres">
      <dgm:prSet presAssocID="{0628C935-BEA6-4A46-A972-3A5C46ED77C1}" presName="ChildText" presStyleLbl="revTx" presStyleIdx="0" presStyleCnt="3" custScaleX="388852" custScaleY="84247" custLinFactX="27495" custLinFactNeighborX="100000" custLinFactNeighborY="2015">
        <dgm:presLayoutVars>
          <dgm:chMax val="0"/>
          <dgm:chPref val="0"/>
          <dgm:bulletEnabled val="1"/>
        </dgm:presLayoutVars>
      </dgm:prSet>
      <dgm:spPr/>
      <dgm:t>
        <a:bodyPr/>
        <a:lstStyle/>
        <a:p>
          <a:endParaRPr lang="de-DE"/>
        </a:p>
      </dgm:t>
    </dgm:pt>
    <dgm:pt modelId="{1F61DE2D-51EC-43A5-9B18-0DC97F97EB2E}" type="pres">
      <dgm:prSet presAssocID="{EBF5D115-A371-4BDE-967E-B67F9BDB03E2}" presName="sibTrans" presStyleCnt="0"/>
      <dgm:spPr/>
    </dgm:pt>
    <dgm:pt modelId="{10676A9B-A8B5-4908-BE71-78B58440AE68}" type="pres">
      <dgm:prSet presAssocID="{04C00511-0447-4D3F-8727-14BF2A139F9B}" presName="composite" presStyleCnt="0"/>
      <dgm:spPr/>
    </dgm:pt>
    <dgm:pt modelId="{22CDAAD2-D9A1-431F-8B2A-2FE2BFEE31F0}" type="pres">
      <dgm:prSet presAssocID="{04C00511-0447-4D3F-8727-14BF2A139F9B}" presName="bentUpArrow1" presStyleLbl="alignImgPlace1" presStyleIdx="1" presStyleCnt="2" custLinFactNeighborX="-63067" custLinFactNeighborY="1890"/>
      <dgm:spPr>
        <a:noFill/>
        <a:ln>
          <a:solidFill>
            <a:schemeClr val="tx1"/>
          </a:solidFill>
        </a:ln>
      </dgm:spPr>
    </dgm:pt>
    <dgm:pt modelId="{7C9527B4-8E58-435A-8782-7AE0FE2C0E8A}" type="pres">
      <dgm:prSet presAssocID="{04C00511-0447-4D3F-8727-14BF2A139F9B}" presName="ParentText" presStyleLbl="node1" presStyleIdx="1" presStyleCnt="3" custLinFactNeighborX="-84246" custLinFactNeighborY="-534">
        <dgm:presLayoutVars>
          <dgm:chMax val="1"/>
          <dgm:chPref val="1"/>
          <dgm:bulletEnabled val="1"/>
        </dgm:presLayoutVars>
      </dgm:prSet>
      <dgm:spPr/>
      <dgm:t>
        <a:bodyPr/>
        <a:lstStyle/>
        <a:p>
          <a:endParaRPr lang="de-DE"/>
        </a:p>
      </dgm:t>
    </dgm:pt>
    <dgm:pt modelId="{1616575B-6811-482A-B31A-00E7179DA4B3}" type="pres">
      <dgm:prSet presAssocID="{04C00511-0447-4D3F-8727-14BF2A139F9B}" presName="ChildText" presStyleLbl="revTx" presStyleIdx="1" presStyleCnt="3" custScaleX="464564" custLinFactNeighborX="50102" custLinFactNeighborY="858">
        <dgm:presLayoutVars>
          <dgm:chMax val="0"/>
          <dgm:chPref val="0"/>
          <dgm:bulletEnabled val="1"/>
        </dgm:presLayoutVars>
      </dgm:prSet>
      <dgm:spPr/>
      <dgm:t>
        <a:bodyPr/>
        <a:lstStyle/>
        <a:p>
          <a:endParaRPr lang="de-DE"/>
        </a:p>
      </dgm:t>
    </dgm:pt>
    <dgm:pt modelId="{6EE28862-77DA-4EBB-B03B-D1076ADD5270}" type="pres">
      <dgm:prSet presAssocID="{D4DF6316-AF4E-4AE6-8FCF-222B71E28D98}" presName="sibTrans" presStyleCnt="0"/>
      <dgm:spPr/>
    </dgm:pt>
    <dgm:pt modelId="{DB0177E0-21D4-4A7C-9DF6-93F6F9AE00AC}" type="pres">
      <dgm:prSet presAssocID="{56550510-9565-4BE3-A935-5D8687B7361B}" presName="composite" presStyleCnt="0"/>
      <dgm:spPr/>
    </dgm:pt>
    <dgm:pt modelId="{16891D6F-018F-4620-9BC6-23929F0A9E81}" type="pres">
      <dgm:prSet presAssocID="{56550510-9565-4BE3-A935-5D8687B7361B}" presName="ParentText" presStyleLbl="node1" presStyleIdx="2" presStyleCnt="3" custLinFactNeighborX="-66142" custLinFactNeighborY="1602">
        <dgm:presLayoutVars>
          <dgm:chMax val="1"/>
          <dgm:chPref val="1"/>
          <dgm:bulletEnabled val="1"/>
        </dgm:presLayoutVars>
      </dgm:prSet>
      <dgm:spPr/>
      <dgm:t>
        <a:bodyPr/>
        <a:lstStyle/>
        <a:p>
          <a:endParaRPr lang="de-DE"/>
        </a:p>
      </dgm:t>
    </dgm:pt>
    <dgm:pt modelId="{40B1C1D2-773E-4CFD-97B7-59BA54224A6F}" type="pres">
      <dgm:prSet presAssocID="{56550510-9565-4BE3-A935-5D8687B7361B}" presName="FinalChildText" presStyleLbl="revTx" presStyleIdx="2" presStyleCnt="3" custScaleX="280918" custLinFactNeighborX="-11255" custLinFactNeighborY="662">
        <dgm:presLayoutVars>
          <dgm:chMax val="0"/>
          <dgm:chPref val="0"/>
          <dgm:bulletEnabled val="1"/>
        </dgm:presLayoutVars>
      </dgm:prSet>
      <dgm:spPr/>
      <dgm:t>
        <a:bodyPr/>
        <a:lstStyle/>
        <a:p>
          <a:endParaRPr lang="de-DE"/>
        </a:p>
      </dgm:t>
    </dgm:pt>
  </dgm:ptLst>
  <dgm:cxnLst>
    <dgm:cxn modelId="{7AF6B4B4-9EDD-4F34-92BA-9F101D5FFEE0}" srcId="{04C00511-0447-4D3F-8727-14BF2A139F9B}" destId="{4847B89E-C295-4335-91AC-A6B381C7DE5F}" srcOrd="3" destOrd="0" parTransId="{3F2EB8BD-243D-4325-8F23-F7CAF048BB21}" sibTransId="{5DA1DDBE-3E26-453C-BDFE-6F3FD3C3C513}"/>
    <dgm:cxn modelId="{A1E1E217-C671-4B0C-950C-94C0118A572F}" srcId="{D1B13253-A4EB-46F8-BEB1-BEA9916D123B}" destId="{56550510-9565-4BE3-A935-5D8687B7361B}" srcOrd="2" destOrd="0" parTransId="{1614ADE9-7130-40FB-86AA-F7E1686F3E27}" sibTransId="{89D9FB4C-A498-46AA-9FBB-CD61C9B5EF6D}"/>
    <dgm:cxn modelId="{7CF3D032-1C28-42E1-A366-A161E9867A81}" srcId="{D1B13253-A4EB-46F8-BEB1-BEA9916D123B}" destId="{0628C935-BEA6-4A46-A972-3A5C46ED77C1}" srcOrd="0" destOrd="0" parTransId="{121C45D8-0FDB-4C0A-837E-4CB8A2272766}" sibTransId="{EBF5D115-A371-4BDE-967E-B67F9BDB03E2}"/>
    <dgm:cxn modelId="{36221401-5701-4F8A-9352-D6EE0B5E6C03}" srcId="{04C00511-0447-4D3F-8727-14BF2A139F9B}" destId="{570BE5A8-E97B-4DAE-99D5-43CB5862DD8E}" srcOrd="1" destOrd="0" parTransId="{6D45B8B5-EDE1-4ECD-9EBD-7C429999A1FC}" sibTransId="{FE69EBC6-D0E0-4073-B694-FC4EE8F1D548}"/>
    <dgm:cxn modelId="{1D0DCB50-8DA9-4EA5-B2DC-AC62A6903182}" srcId="{D1B13253-A4EB-46F8-BEB1-BEA9916D123B}" destId="{04C00511-0447-4D3F-8727-14BF2A139F9B}" srcOrd="1" destOrd="0" parTransId="{51C26566-72F6-4001-AE11-B76F46D48834}" sibTransId="{D4DF6316-AF4E-4AE6-8FCF-222B71E28D98}"/>
    <dgm:cxn modelId="{EC35F4C5-F12B-497C-A998-5D0CBE943419}" srcId="{0628C935-BEA6-4A46-A972-3A5C46ED77C1}" destId="{59C353D6-43BE-499A-AF31-A458D6C5AFFA}" srcOrd="1" destOrd="0" parTransId="{F413C9CC-56E5-4553-9943-DC3C922148BA}" sibTransId="{A47A49FD-8544-4E37-B0F9-AA9D1140CDD5}"/>
    <dgm:cxn modelId="{8CE95068-AD7F-4463-B7B9-BB0745BF2D42}" type="presOf" srcId="{D1B13253-A4EB-46F8-BEB1-BEA9916D123B}" destId="{EBF61A64-0951-42E3-A481-5B3CA110B049}" srcOrd="0" destOrd="0" presId="urn:microsoft.com/office/officeart/2005/8/layout/StepDownProcess"/>
    <dgm:cxn modelId="{6C4DC165-D9C3-48A5-9C17-BAFE4ED3F343}" type="presOf" srcId="{21286188-EEC1-4285-96E0-E4BC09797C6C}" destId="{40B1C1D2-773E-4CFD-97B7-59BA54224A6F}" srcOrd="0" destOrd="0" presId="urn:microsoft.com/office/officeart/2005/8/layout/StepDownProcess"/>
    <dgm:cxn modelId="{2D526EE4-2CF6-430B-883A-3C87AE5E3DB9}" type="presOf" srcId="{4847B89E-C295-4335-91AC-A6B381C7DE5F}" destId="{1616575B-6811-482A-B31A-00E7179DA4B3}" srcOrd="0" destOrd="3" presId="urn:microsoft.com/office/officeart/2005/8/layout/StepDownProcess"/>
    <dgm:cxn modelId="{DD26A676-FF47-4D60-A286-3EDC68C75153}" srcId="{04C00511-0447-4D3F-8727-14BF2A139F9B}" destId="{FEF4BF0C-E52A-4D8F-A041-AEA306AC3036}" srcOrd="0" destOrd="0" parTransId="{42BB705B-76C5-4215-A632-F388C8155FFC}" sibTransId="{AFF2A49B-F85E-4A9F-8DFD-3D3AF26313AD}"/>
    <dgm:cxn modelId="{A30029F6-F8FE-4942-A824-291F48C2B5C1}" srcId="{56550510-9565-4BE3-A935-5D8687B7361B}" destId="{21286188-EEC1-4285-96E0-E4BC09797C6C}" srcOrd="0" destOrd="0" parTransId="{41AA8DF9-5B64-43F6-A696-5DBBD0B066AD}" sibTransId="{E74501AB-3E90-4121-AB76-C4093B4B01EB}"/>
    <dgm:cxn modelId="{B827B6C4-F382-4A20-BC82-19EC5DB05420}" type="presOf" srcId="{04C00511-0447-4D3F-8727-14BF2A139F9B}" destId="{7C9527B4-8E58-435A-8782-7AE0FE2C0E8A}" srcOrd="0" destOrd="0" presId="urn:microsoft.com/office/officeart/2005/8/layout/StepDownProcess"/>
    <dgm:cxn modelId="{06BA3F36-BB13-4CD2-98BF-3CB110D356A1}" type="presOf" srcId="{56550510-9565-4BE3-A935-5D8687B7361B}" destId="{16891D6F-018F-4620-9BC6-23929F0A9E81}" srcOrd="0" destOrd="0" presId="urn:microsoft.com/office/officeart/2005/8/layout/StepDownProcess"/>
    <dgm:cxn modelId="{C3B63AEF-5F27-41EC-B972-00ED9B87F19D}" srcId="{56550510-9565-4BE3-A935-5D8687B7361B}" destId="{016BC944-A0E9-4E2F-BAB6-0DCF89B00910}" srcOrd="1" destOrd="0" parTransId="{1EC995A0-FA88-442A-B843-6F2E459A0C03}" sibTransId="{7C286310-FA86-4318-B7F9-C10BF1BD9D78}"/>
    <dgm:cxn modelId="{2777BB16-6804-4F12-AF38-3C610437A7F2}" type="presOf" srcId="{0628C935-BEA6-4A46-A972-3A5C46ED77C1}" destId="{5F2ABEAD-AC30-45E3-815F-07853A9BFA2F}" srcOrd="0" destOrd="0" presId="urn:microsoft.com/office/officeart/2005/8/layout/StepDownProcess"/>
    <dgm:cxn modelId="{5AB00C9A-4756-44A2-B277-E4489EAD503C}" type="presOf" srcId="{CE8B5D5F-6093-4FB5-B8A0-C42470725237}" destId="{1616575B-6811-482A-B31A-00E7179DA4B3}" srcOrd="0" destOrd="2" presId="urn:microsoft.com/office/officeart/2005/8/layout/StepDownProcess"/>
    <dgm:cxn modelId="{E041D35A-C51D-4E39-BD2C-FFA8237FA0A9}" type="presOf" srcId="{016BC944-A0E9-4E2F-BAB6-0DCF89B00910}" destId="{40B1C1D2-773E-4CFD-97B7-59BA54224A6F}" srcOrd="0" destOrd="1" presId="urn:microsoft.com/office/officeart/2005/8/layout/StepDownProcess"/>
    <dgm:cxn modelId="{39B53EBA-C719-4BA3-BEDE-60C8E0C2DD85}" type="presOf" srcId="{59C353D6-43BE-499A-AF31-A458D6C5AFFA}" destId="{F4784E05-E65E-4A76-9980-796BA9DCC839}" srcOrd="0" destOrd="1" presId="urn:microsoft.com/office/officeart/2005/8/layout/StepDownProcess"/>
    <dgm:cxn modelId="{49F57E3A-F37E-4259-9DA4-8E4117D48250}" srcId="{04C00511-0447-4D3F-8727-14BF2A139F9B}" destId="{CE8B5D5F-6093-4FB5-B8A0-C42470725237}" srcOrd="2" destOrd="0" parTransId="{66807AE0-A068-4665-9FD6-85A9BD0C5728}" sibTransId="{5EBD93A9-F7AD-4EF3-BA65-DE00673A2814}"/>
    <dgm:cxn modelId="{BC037BDD-FA23-44B5-A078-06D62DD3B307}" type="presOf" srcId="{FEF4BF0C-E52A-4D8F-A041-AEA306AC3036}" destId="{1616575B-6811-482A-B31A-00E7179DA4B3}" srcOrd="0" destOrd="0" presId="urn:microsoft.com/office/officeart/2005/8/layout/StepDownProcess"/>
    <dgm:cxn modelId="{DF4DAEDF-5C40-43D2-B62D-B5E0284F3B7D}" srcId="{0628C935-BEA6-4A46-A972-3A5C46ED77C1}" destId="{E19C0879-6D7D-4A67-BCCC-FE6BA4596DD4}" srcOrd="0" destOrd="0" parTransId="{A6AE8DAB-A067-4A0B-A08A-D6BF10DCB331}" sibTransId="{79DE8CCD-43A6-4779-80D5-ED111EE12FC3}"/>
    <dgm:cxn modelId="{4EC526D1-C4BA-4A2B-9B5D-8C166D08DE7A}" type="presOf" srcId="{570BE5A8-E97B-4DAE-99D5-43CB5862DD8E}" destId="{1616575B-6811-482A-B31A-00E7179DA4B3}" srcOrd="0" destOrd="1" presId="urn:microsoft.com/office/officeart/2005/8/layout/StepDownProcess"/>
    <dgm:cxn modelId="{6A3731A3-2FA1-4E35-8CA4-E84824C20470}" type="presOf" srcId="{E19C0879-6D7D-4A67-BCCC-FE6BA4596DD4}" destId="{F4784E05-E65E-4A76-9980-796BA9DCC839}" srcOrd="0" destOrd="0" presId="urn:microsoft.com/office/officeart/2005/8/layout/StepDownProcess"/>
    <dgm:cxn modelId="{B13C1DF5-2A44-495E-98D1-2E86094D46F0}" type="presParOf" srcId="{EBF61A64-0951-42E3-A481-5B3CA110B049}" destId="{44DC668B-C35E-4E70-872D-F5E68170BF02}" srcOrd="0" destOrd="0" presId="urn:microsoft.com/office/officeart/2005/8/layout/StepDownProcess"/>
    <dgm:cxn modelId="{D209BC78-DACD-48E1-9D47-6DE4F0A6EA12}" type="presParOf" srcId="{44DC668B-C35E-4E70-872D-F5E68170BF02}" destId="{70371850-C8BA-4E02-8C67-553383D4521A}" srcOrd="0" destOrd="0" presId="urn:microsoft.com/office/officeart/2005/8/layout/StepDownProcess"/>
    <dgm:cxn modelId="{BE06557C-10C9-435C-9951-2AC7BFE99035}" type="presParOf" srcId="{44DC668B-C35E-4E70-872D-F5E68170BF02}" destId="{5F2ABEAD-AC30-45E3-815F-07853A9BFA2F}" srcOrd="1" destOrd="0" presId="urn:microsoft.com/office/officeart/2005/8/layout/StepDownProcess"/>
    <dgm:cxn modelId="{F2D1F6EB-4D5B-4B0C-93A8-9245E32E64B9}" type="presParOf" srcId="{44DC668B-C35E-4E70-872D-F5E68170BF02}" destId="{F4784E05-E65E-4A76-9980-796BA9DCC839}" srcOrd="2" destOrd="0" presId="urn:microsoft.com/office/officeart/2005/8/layout/StepDownProcess"/>
    <dgm:cxn modelId="{75F5795E-2213-4389-8AE8-35EEFB0E3D5B}" type="presParOf" srcId="{EBF61A64-0951-42E3-A481-5B3CA110B049}" destId="{1F61DE2D-51EC-43A5-9B18-0DC97F97EB2E}" srcOrd="1" destOrd="0" presId="urn:microsoft.com/office/officeart/2005/8/layout/StepDownProcess"/>
    <dgm:cxn modelId="{0D64CCA9-0200-4BA5-82B0-743FF9A64013}" type="presParOf" srcId="{EBF61A64-0951-42E3-A481-5B3CA110B049}" destId="{10676A9B-A8B5-4908-BE71-78B58440AE68}" srcOrd="2" destOrd="0" presId="urn:microsoft.com/office/officeart/2005/8/layout/StepDownProcess"/>
    <dgm:cxn modelId="{D8A8D774-E167-4419-8593-20E3C3E37857}" type="presParOf" srcId="{10676A9B-A8B5-4908-BE71-78B58440AE68}" destId="{22CDAAD2-D9A1-431F-8B2A-2FE2BFEE31F0}" srcOrd="0" destOrd="0" presId="urn:microsoft.com/office/officeart/2005/8/layout/StepDownProcess"/>
    <dgm:cxn modelId="{ACE64117-E2A6-4EF2-8765-DEA133F9BC35}" type="presParOf" srcId="{10676A9B-A8B5-4908-BE71-78B58440AE68}" destId="{7C9527B4-8E58-435A-8782-7AE0FE2C0E8A}" srcOrd="1" destOrd="0" presId="urn:microsoft.com/office/officeart/2005/8/layout/StepDownProcess"/>
    <dgm:cxn modelId="{3F5499F2-8241-40B4-87E9-67575957326F}" type="presParOf" srcId="{10676A9B-A8B5-4908-BE71-78B58440AE68}" destId="{1616575B-6811-482A-B31A-00E7179DA4B3}" srcOrd="2" destOrd="0" presId="urn:microsoft.com/office/officeart/2005/8/layout/StepDownProcess"/>
    <dgm:cxn modelId="{6293D848-31D7-47FA-AACC-364CE7D40D86}" type="presParOf" srcId="{EBF61A64-0951-42E3-A481-5B3CA110B049}" destId="{6EE28862-77DA-4EBB-B03B-D1076ADD5270}" srcOrd="3" destOrd="0" presId="urn:microsoft.com/office/officeart/2005/8/layout/StepDownProcess"/>
    <dgm:cxn modelId="{4678F8D1-5E9B-403A-B494-7FCACF64ECC2}" type="presParOf" srcId="{EBF61A64-0951-42E3-A481-5B3CA110B049}" destId="{DB0177E0-21D4-4A7C-9DF6-93F6F9AE00AC}" srcOrd="4" destOrd="0" presId="urn:microsoft.com/office/officeart/2005/8/layout/StepDownProcess"/>
    <dgm:cxn modelId="{D08E09F8-E5C7-4C2C-8AB1-4F2B19AF9705}" type="presParOf" srcId="{DB0177E0-21D4-4A7C-9DF6-93F6F9AE00AC}" destId="{16891D6F-018F-4620-9BC6-23929F0A9E81}" srcOrd="0" destOrd="0" presId="urn:microsoft.com/office/officeart/2005/8/layout/StepDownProcess"/>
    <dgm:cxn modelId="{A52C4C3B-3F12-47EB-AD1C-44622405AD6E}" type="presParOf" srcId="{DB0177E0-21D4-4A7C-9DF6-93F6F9AE00AC}" destId="{40B1C1D2-773E-4CFD-97B7-59BA54224A6F}" srcOrd="1" destOrd="0" presId="urn:microsoft.com/office/officeart/2005/8/layout/StepDownProcess"/>
  </dgm:cxnLst>
  <dgm:bg/>
  <dgm:whole>
    <a:ln>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DB061A-1CCF-4143-9461-EB126410583D}">
      <dsp:nvSpPr>
        <dsp:cNvPr id="0" name=""/>
        <dsp:cNvSpPr/>
      </dsp:nvSpPr>
      <dsp:spPr>
        <a:xfrm>
          <a:off x="0" y="491252"/>
          <a:ext cx="9171709" cy="655003"/>
        </a:xfrm>
        <a:prstGeom prst="notchedRightArrow">
          <a:avLst/>
        </a:prstGeom>
        <a:solidFill>
          <a:schemeClr val="bg1">
            <a:lumMod val="50000"/>
          </a:schemeClr>
        </a:solidFill>
        <a:ln>
          <a:noFill/>
        </a:ln>
        <a:effectLst/>
      </dsp:spPr>
      <dsp:style>
        <a:lnRef idx="0">
          <a:scrgbClr r="0" g="0" b="0"/>
        </a:lnRef>
        <a:fillRef idx="1">
          <a:scrgbClr r="0" g="0" b="0"/>
        </a:fillRef>
        <a:effectRef idx="0">
          <a:scrgbClr r="0" g="0" b="0"/>
        </a:effectRef>
        <a:fontRef idx="minor"/>
      </dsp:style>
    </dsp:sp>
    <dsp:sp modelId="{82456719-841F-4355-83C0-3AAF152B18B5}">
      <dsp:nvSpPr>
        <dsp:cNvPr id="0" name=""/>
        <dsp:cNvSpPr/>
      </dsp:nvSpPr>
      <dsp:spPr>
        <a:xfrm>
          <a:off x="4030" y="0"/>
          <a:ext cx="2660153" cy="65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ts val="0"/>
            </a:spcAft>
          </a:pPr>
          <a:r>
            <a:rPr lang="de-DE" sz="1800" kern="1200" dirty="0" err="1"/>
            <a:t>QualiMet</a:t>
          </a:r>
          <a:r>
            <a:rPr lang="de-DE" sz="1800" kern="1200" dirty="0"/>
            <a:t>*</a:t>
          </a:r>
        </a:p>
        <a:p>
          <a:pPr lvl="0" algn="ctr" defTabSz="800100">
            <a:lnSpc>
              <a:spcPct val="90000"/>
            </a:lnSpc>
            <a:spcBef>
              <a:spcPct val="0"/>
            </a:spcBef>
            <a:spcAft>
              <a:spcPts val="0"/>
            </a:spcAft>
          </a:pPr>
          <a:r>
            <a:rPr lang="de-DE" sz="1800" kern="1200" dirty="0"/>
            <a:t>2006</a:t>
          </a:r>
        </a:p>
      </dsp:txBody>
      <dsp:txXfrm>
        <a:off x="4030" y="0"/>
        <a:ext cx="2660153" cy="655003"/>
      </dsp:txXfrm>
    </dsp:sp>
    <dsp:sp modelId="{F9A87BAD-C584-4A84-B95C-F0FBE59BC6A4}">
      <dsp:nvSpPr>
        <dsp:cNvPr id="0" name=""/>
        <dsp:cNvSpPr/>
      </dsp:nvSpPr>
      <dsp:spPr>
        <a:xfrm>
          <a:off x="1252232" y="736878"/>
          <a:ext cx="163750" cy="163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16BABB-9083-42F0-856B-FA8D6C762464}">
      <dsp:nvSpPr>
        <dsp:cNvPr id="0" name=""/>
        <dsp:cNvSpPr/>
      </dsp:nvSpPr>
      <dsp:spPr>
        <a:xfrm>
          <a:off x="4523498" y="982504"/>
          <a:ext cx="2660153" cy="65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ts val="0"/>
            </a:spcAft>
          </a:pPr>
          <a:r>
            <a:rPr lang="de-DE" sz="1800" kern="1200" dirty="0"/>
            <a:t>2014</a:t>
          </a:r>
        </a:p>
        <a:p>
          <a:pPr lvl="0" algn="ctr" defTabSz="800100">
            <a:lnSpc>
              <a:spcPct val="90000"/>
            </a:lnSpc>
            <a:spcBef>
              <a:spcPct val="0"/>
            </a:spcBef>
            <a:spcAft>
              <a:spcPts val="0"/>
            </a:spcAft>
          </a:pPr>
          <a:r>
            <a:rPr lang="de-DE" sz="1800" kern="1200" dirty="0"/>
            <a:t>AQUAS </a:t>
          </a:r>
          <a:r>
            <a:rPr lang="de-DE" sz="1800" kern="1200" dirty="0" err="1"/>
            <a:t>dev</a:t>
          </a:r>
          <a:r>
            <a:rPr lang="de-DE" sz="1800" kern="1200" dirty="0"/>
            <a:t>. </a:t>
          </a:r>
          <a:r>
            <a:rPr lang="de-DE" sz="1800" kern="1200" dirty="0" err="1"/>
            <a:t>project</a:t>
          </a:r>
          <a:endParaRPr lang="de-DE" sz="1800" kern="1200" dirty="0"/>
        </a:p>
      </dsp:txBody>
      <dsp:txXfrm>
        <a:off x="4523498" y="982504"/>
        <a:ext cx="2660153" cy="655003"/>
      </dsp:txXfrm>
    </dsp:sp>
    <dsp:sp modelId="{1E87C0C8-9677-49A9-8EBF-CBBA8F270686}">
      <dsp:nvSpPr>
        <dsp:cNvPr id="0" name=""/>
        <dsp:cNvSpPr/>
      </dsp:nvSpPr>
      <dsp:spPr>
        <a:xfrm>
          <a:off x="5724902" y="736878"/>
          <a:ext cx="163750" cy="163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0160C6-1BFF-4267-B7BB-6131AE440947}">
      <dsp:nvSpPr>
        <dsp:cNvPr id="0" name=""/>
        <dsp:cNvSpPr/>
      </dsp:nvSpPr>
      <dsp:spPr>
        <a:xfrm>
          <a:off x="5608921" y="0"/>
          <a:ext cx="2660153" cy="655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ts val="0"/>
            </a:spcAft>
          </a:pPr>
          <a:r>
            <a:rPr lang="de-DE" sz="1800" b="1" kern="1200" dirty="0"/>
            <a:t>AQUAS</a:t>
          </a:r>
        </a:p>
        <a:p>
          <a:pPr lvl="0" algn="ctr" defTabSz="800100">
            <a:lnSpc>
              <a:spcPct val="90000"/>
            </a:lnSpc>
            <a:spcBef>
              <a:spcPct val="0"/>
            </a:spcBef>
            <a:spcAft>
              <a:spcPts val="0"/>
            </a:spcAft>
          </a:pPr>
          <a:r>
            <a:rPr lang="de-DE" sz="1800" b="1" kern="1200" dirty="0"/>
            <a:t>2017</a:t>
          </a:r>
        </a:p>
      </dsp:txBody>
      <dsp:txXfrm>
        <a:off x="5608921" y="0"/>
        <a:ext cx="2660153" cy="655003"/>
      </dsp:txXfrm>
    </dsp:sp>
    <dsp:sp modelId="{83070679-D98E-4485-90D8-93F826F08498}">
      <dsp:nvSpPr>
        <dsp:cNvPr id="0" name=""/>
        <dsp:cNvSpPr/>
      </dsp:nvSpPr>
      <dsp:spPr>
        <a:xfrm>
          <a:off x="6838555" y="736878"/>
          <a:ext cx="163750" cy="1637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71850-C8BA-4E02-8C67-553383D4521A}">
      <dsp:nvSpPr>
        <dsp:cNvPr id="0" name=""/>
        <dsp:cNvSpPr/>
      </dsp:nvSpPr>
      <dsp:spPr>
        <a:xfrm rot="5400000">
          <a:off x="489335" y="1626478"/>
          <a:ext cx="1395730" cy="1588989"/>
        </a:xfrm>
        <a:prstGeom prst="bentUpArrow">
          <a:avLst>
            <a:gd name="adj1" fmla="val 32840"/>
            <a:gd name="adj2" fmla="val 25000"/>
            <a:gd name="adj3" fmla="val 35780"/>
          </a:avLst>
        </a:prstGeom>
        <a:no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5F2ABEAD-AC30-45E3-815F-07853A9BFA2F}">
      <dsp:nvSpPr>
        <dsp:cNvPr id="0" name=""/>
        <dsp:cNvSpPr/>
      </dsp:nvSpPr>
      <dsp:spPr>
        <a:xfrm>
          <a:off x="75614" y="21950"/>
          <a:ext cx="2349587" cy="1644635"/>
        </a:xfrm>
        <a:prstGeom prst="roundRect">
          <a:avLst>
            <a:gd name="adj" fmla="val 16670"/>
          </a:avLst>
        </a:prstGeom>
        <a:solidFill>
          <a:schemeClr val="accen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AU" sz="2900" kern="1200" noProof="0" dirty="0"/>
            <a:t>Data acquisition</a:t>
          </a:r>
        </a:p>
      </dsp:txBody>
      <dsp:txXfrm>
        <a:off x="155913" y="102249"/>
        <a:ext cx="2188989" cy="1484037"/>
      </dsp:txXfrm>
    </dsp:sp>
    <dsp:sp modelId="{F4784E05-E65E-4A76-9980-796BA9DCC839}">
      <dsp:nvSpPr>
        <dsp:cNvPr id="0" name=""/>
        <dsp:cNvSpPr/>
      </dsp:nvSpPr>
      <dsp:spPr>
        <a:xfrm>
          <a:off x="2179811" y="327885"/>
          <a:ext cx="6644960" cy="1119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AU" sz="2000" kern="1200" noProof="0" dirty="0"/>
            <a:t>Real-time processing of raw data</a:t>
          </a:r>
        </a:p>
        <a:p>
          <a:pPr marL="228600" lvl="1" indent="-228600" algn="l" defTabSz="889000">
            <a:lnSpc>
              <a:spcPct val="90000"/>
            </a:lnSpc>
            <a:spcBef>
              <a:spcPct val="0"/>
            </a:spcBef>
            <a:spcAft>
              <a:spcPct val="15000"/>
            </a:spcAft>
            <a:buChar char="••"/>
          </a:pPr>
          <a:r>
            <a:rPr lang="en-AU" sz="2000" kern="1200" noProof="0" dirty="0"/>
            <a:t>basic QC (consistency tests, gross errors check, range check (plausibility), climatological limits, etc.)</a:t>
          </a:r>
        </a:p>
      </dsp:txBody>
      <dsp:txXfrm>
        <a:off x="2179811" y="327885"/>
        <a:ext cx="6644960" cy="1119867"/>
      </dsp:txXfrm>
    </dsp:sp>
    <dsp:sp modelId="{22CDAAD2-D9A1-431F-8B2A-2FE2BFEE31F0}">
      <dsp:nvSpPr>
        <dsp:cNvPr id="0" name=""/>
        <dsp:cNvSpPr/>
      </dsp:nvSpPr>
      <dsp:spPr>
        <a:xfrm rot="5400000">
          <a:off x="3323697" y="3460589"/>
          <a:ext cx="1395730" cy="1588989"/>
        </a:xfrm>
        <a:prstGeom prst="bentUpArrow">
          <a:avLst>
            <a:gd name="adj1" fmla="val 32840"/>
            <a:gd name="adj2" fmla="val 25000"/>
            <a:gd name="adj3" fmla="val 35780"/>
          </a:avLst>
        </a:prstGeom>
        <a:no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sp>
    <dsp:sp modelId="{7C9527B4-8E58-435A-8782-7AE0FE2C0E8A}">
      <dsp:nvSpPr>
        <dsp:cNvPr id="0" name=""/>
        <dsp:cNvSpPr/>
      </dsp:nvSpPr>
      <dsp:spPr>
        <a:xfrm>
          <a:off x="1976607" y="1878233"/>
          <a:ext cx="2349587" cy="1644635"/>
        </a:xfrm>
        <a:prstGeom prst="roundRect">
          <a:avLst>
            <a:gd name="adj" fmla="val 16670"/>
          </a:avLst>
        </a:prstGeom>
        <a:solidFill>
          <a:schemeClr val="accen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de-DE" sz="2900" kern="1200" dirty="0"/>
            <a:t>AQUAS</a:t>
          </a:r>
        </a:p>
      </dsp:txBody>
      <dsp:txXfrm>
        <a:off x="2056906" y="1958532"/>
        <a:ext cx="2188989" cy="1484037"/>
      </dsp:txXfrm>
    </dsp:sp>
    <dsp:sp modelId="{1616575B-6811-482A-B31A-00E7179DA4B3}">
      <dsp:nvSpPr>
        <dsp:cNvPr id="0" name=""/>
        <dsp:cNvSpPr/>
      </dsp:nvSpPr>
      <dsp:spPr>
        <a:xfrm>
          <a:off x="4046847" y="2055274"/>
          <a:ext cx="7938777" cy="1329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AU" sz="2000" kern="1200" noProof="0" dirty="0"/>
            <a:t>Automated basic &amp; extended QC of processed data </a:t>
          </a:r>
          <a:r>
            <a:rPr lang="en-AU" sz="2000" b="1" kern="1200" noProof="0" dirty="0">
              <a:solidFill>
                <a:srgbClr val="FF0000"/>
              </a:solidFill>
            </a:rPr>
            <a:t>in near real-time*</a:t>
          </a:r>
        </a:p>
        <a:p>
          <a:pPr marL="228600" lvl="1" indent="-228600" algn="l" defTabSz="889000">
            <a:lnSpc>
              <a:spcPct val="90000"/>
            </a:lnSpc>
            <a:spcBef>
              <a:spcPct val="0"/>
            </a:spcBef>
            <a:spcAft>
              <a:spcPct val="15000"/>
            </a:spcAft>
            <a:buChar char="••"/>
          </a:pPr>
          <a:r>
            <a:rPr lang="en-AU" sz="2000" kern="1200" noProof="0" dirty="0"/>
            <a:t>Correction procedures</a:t>
          </a:r>
        </a:p>
        <a:p>
          <a:pPr marL="228600" lvl="1" indent="-228600" algn="l" defTabSz="889000">
            <a:lnSpc>
              <a:spcPct val="90000"/>
            </a:lnSpc>
            <a:spcBef>
              <a:spcPct val="0"/>
            </a:spcBef>
            <a:spcAft>
              <a:spcPct val="15000"/>
            </a:spcAft>
            <a:buChar char="••"/>
          </a:pPr>
          <a:r>
            <a:rPr lang="en-AU" sz="2000" kern="1200" noProof="0" dirty="0"/>
            <a:t>Calculation of derived quantities (hourly, daily data,…)</a:t>
          </a:r>
        </a:p>
        <a:p>
          <a:pPr marL="228600" lvl="1" indent="-228600" algn="l" defTabSz="889000">
            <a:lnSpc>
              <a:spcPct val="90000"/>
            </a:lnSpc>
            <a:spcBef>
              <a:spcPct val="0"/>
            </a:spcBef>
            <a:spcAft>
              <a:spcPct val="15000"/>
            </a:spcAft>
            <a:buChar char="••"/>
          </a:pPr>
          <a:r>
            <a:rPr lang="en-AU" sz="2000" b="1" kern="1200" noProof="0" dirty="0"/>
            <a:t>Meta data</a:t>
          </a:r>
          <a:endParaRPr lang="en-AU" sz="2000" kern="1200" noProof="0" dirty="0"/>
        </a:p>
      </dsp:txBody>
      <dsp:txXfrm>
        <a:off x="4046847" y="2055274"/>
        <a:ext cx="7938777" cy="1329266"/>
      </dsp:txXfrm>
    </dsp:sp>
    <dsp:sp modelId="{16891D6F-018F-4620-9BC6-23929F0A9E81}">
      <dsp:nvSpPr>
        <dsp:cNvPr id="0" name=""/>
        <dsp:cNvSpPr/>
      </dsp:nvSpPr>
      <dsp:spPr>
        <a:xfrm>
          <a:off x="4826190" y="3760831"/>
          <a:ext cx="2349587" cy="1644635"/>
        </a:xfrm>
        <a:prstGeom prst="roundRect">
          <a:avLst>
            <a:gd name="adj" fmla="val 16670"/>
          </a:avLst>
        </a:prstGeom>
        <a:solidFill>
          <a:schemeClr val="accen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AU" sz="2900" kern="1200" noProof="0" dirty="0"/>
            <a:t>Data storage &amp; supply</a:t>
          </a:r>
        </a:p>
      </dsp:txBody>
      <dsp:txXfrm>
        <a:off x="4906489" y="3841130"/>
        <a:ext cx="2188989" cy="1484037"/>
      </dsp:txXfrm>
    </dsp:sp>
    <dsp:sp modelId="{40B1C1D2-773E-4CFD-97B7-59BA54224A6F}">
      <dsp:nvSpPr>
        <dsp:cNvPr id="0" name=""/>
        <dsp:cNvSpPr/>
      </dsp:nvSpPr>
      <dsp:spPr>
        <a:xfrm>
          <a:off x="6991686" y="3900137"/>
          <a:ext cx="4800513" cy="1329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en-GB" sz="2000" kern="1200" noProof="0" dirty="0"/>
            <a:t>Storage of raw and processed data</a:t>
          </a:r>
        </a:p>
        <a:p>
          <a:pPr marL="228600" lvl="1" indent="-228600" algn="l" defTabSz="889000">
            <a:lnSpc>
              <a:spcPct val="90000"/>
            </a:lnSpc>
            <a:spcBef>
              <a:spcPct val="0"/>
            </a:spcBef>
            <a:spcAft>
              <a:spcPct val="15000"/>
            </a:spcAft>
            <a:buChar char="••"/>
          </a:pPr>
          <a:r>
            <a:rPr lang="en-GB" sz="2000" kern="1200" noProof="0" dirty="0"/>
            <a:t>Data distribution to the users</a:t>
          </a:r>
        </a:p>
      </dsp:txBody>
      <dsp:txXfrm>
        <a:off x="6991686" y="3900137"/>
        <a:ext cx="4800513" cy="132926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4227C8D-032E-685B-4A1F-AE2AF66F74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7FE69897-F2BB-7B97-0477-AD9F6F634D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0F6296-DA75-4D1E-B2E3-4428BD8A777A}" type="datetimeFigureOut">
              <a:rPr lang="de-DE" smtClean="0"/>
              <a:t>04.11.2025</a:t>
            </a:fld>
            <a:endParaRPr lang="de-DE"/>
          </a:p>
        </p:txBody>
      </p:sp>
      <p:sp>
        <p:nvSpPr>
          <p:cNvPr id="4" name="Fußzeilenplatzhalter 3">
            <a:extLst>
              <a:ext uri="{FF2B5EF4-FFF2-40B4-BE49-F238E27FC236}">
                <a16:creationId xmlns:a16="http://schemas.microsoft.com/office/drawing/2014/main" id="{44ECE144-104F-EEA6-32BC-2EDAC70375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9550E736-BA8A-ED2A-BE00-7D7C5AEBED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FD366B-A2FC-4A35-A3A4-A01A121C6762}" type="slidenum">
              <a:rPr lang="de-DE" smtClean="0"/>
              <a:t>‹Nr.›</a:t>
            </a:fld>
            <a:endParaRPr lang="de-DE"/>
          </a:p>
        </p:txBody>
      </p:sp>
    </p:spTree>
    <p:extLst>
      <p:ext uri="{BB962C8B-B14F-4D97-AF65-F5344CB8AC3E}">
        <p14:creationId xmlns:p14="http://schemas.microsoft.com/office/powerpoint/2010/main" val="3175437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lt"/>
              </a:defRPr>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lt"/>
              </a:defRPr>
            </a:lvl1pPr>
          </a:lstStyle>
          <a:p>
            <a:fld id="{E45C1DA6-4918-4FCF-A610-A984D9319747}" type="datetimeFigureOut">
              <a:rPr lang="de-DE" smtClean="0"/>
              <a:pPr/>
              <a:t>04.11.2025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n-lt"/>
              </a:defRPr>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n-lt"/>
              </a:defRPr>
            </a:lvl1pPr>
          </a:lstStyle>
          <a:p>
            <a:fld id="{A6BC85F4-6612-4B25-9C81-87E4AB9F1958}" type="slidenum">
              <a:rPr lang="de-DE" smtClean="0"/>
              <a:pPr/>
              <a:t>‹Nr.›</a:t>
            </a:fld>
            <a:endParaRPr lang="de-DE" dirty="0"/>
          </a:p>
        </p:txBody>
      </p:sp>
    </p:spTree>
    <p:extLst>
      <p:ext uri="{BB962C8B-B14F-4D97-AF65-F5344CB8AC3E}">
        <p14:creationId xmlns:p14="http://schemas.microsoft.com/office/powerpoint/2010/main" val="637538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Source Sans Pro" panose="020B0503030403020204" pitchFamily="34" charset="0"/>
        <a:ea typeface="+mn-ea"/>
        <a:cs typeface="+mn-cs"/>
      </a:defRPr>
    </a:lvl2pPr>
    <a:lvl3pPr marL="914400" algn="l" defTabSz="914400" rtl="0" eaLnBrk="1" latinLnBrk="0" hangingPunct="1">
      <a:defRPr sz="1200" kern="1200">
        <a:solidFill>
          <a:schemeClr val="tx1"/>
        </a:solidFill>
        <a:latin typeface="Source Sans Pro" panose="020B0503030403020204" pitchFamily="34" charset="0"/>
        <a:ea typeface="+mn-ea"/>
        <a:cs typeface="+mn-cs"/>
      </a:defRPr>
    </a:lvl3pPr>
    <a:lvl4pPr marL="1371600" algn="l" defTabSz="914400" rtl="0" eaLnBrk="1" latinLnBrk="0" hangingPunct="1">
      <a:defRPr sz="1200" kern="1200">
        <a:solidFill>
          <a:schemeClr val="tx1"/>
        </a:solidFill>
        <a:latin typeface="Source Sans Pro" panose="020B0503030403020204" pitchFamily="34" charset="0"/>
        <a:ea typeface="+mn-ea"/>
        <a:cs typeface="+mn-cs"/>
      </a:defRPr>
    </a:lvl4pPr>
    <a:lvl5pPr marL="1828800" algn="l" defTabSz="914400" rtl="0" eaLnBrk="1" latinLnBrk="0" hangingPunct="1">
      <a:defRPr sz="1200" kern="1200">
        <a:solidFill>
          <a:schemeClr val="tx1"/>
        </a:solidFill>
        <a:latin typeface="Source Sans Pro" panose="020B05030304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6BC85F4-6612-4B25-9C81-87E4AB9F1958}" type="slidenum">
              <a:rPr lang="de-DE" smtClean="0"/>
              <a:pPr/>
              <a:t>1</a:t>
            </a:fld>
            <a:endParaRPr lang="de-DE" dirty="0"/>
          </a:p>
        </p:txBody>
      </p:sp>
    </p:spTree>
    <p:extLst>
      <p:ext uri="{BB962C8B-B14F-4D97-AF65-F5344CB8AC3E}">
        <p14:creationId xmlns:p14="http://schemas.microsoft.com/office/powerpoint/2010/main" val="479195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A6BC85F4-6612-4B25-9C81-87E4AB9F1958}" type="slidenum">
              <a:rPr lang="de-DE" smtClean="0"/>
              <a:pPr/>
              <a:t>11</a:t>
            </a:fld>
            <a:endParaRPr lang="de-DE" dirty="0"/>
          </a:p>
        </p:txBody>
      </p:sp>
    </p:spTree>
    <p:extLst>
      <p:ext uri="{BB962C8B-B14F-4D97-AF65-F5344CB8AC3E}">
        <p14:creationId xmlns:p14="http://schemas.microsoft.com/office/powerpoint/2010/main" val="2859484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A6BC85F4-6612-4B25-9C81-87E4AB9F1958}" type="slidenum">
              <a:rPr lang="de-DE" smtClean="0"/>
              <a:pPr/>
              <a:t>12</a:t>
            </a:fld>
            <a:endParaRPr lang="de-DE" dirty="0"/>
          </a:p>
        </p:txBody>
      </p:sp>
    </p:spTree>
    <p:extLst>
      <p:ext uri="{BB962C8B-B14F-4D97-AF65-F5344CB8AC3E}">
        <p14:creationId xmlns:p14="http://schemas.microsoft.com/office/powerpoint/2010/main" val="2383404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13</a:t>
            </a:fld>
            <a:endParaRPr lang="de-DE" dirty="0"/>
          </a:p>
        </p:txBody>
      </p:sp>
    </p:spTree>
    <p:extLst>
      <p:ext uri="{BB962C8B-B14F-4D97-AF65-F5344CB8AC3E}">
        <p14:creationId xmlns:p14="http://schemas.microsoft.com/office/powerpoint/2010/main" val="1783872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tab pos="1524000" algn="l"/>
              </a:tabLst>
              <a:defRPr/>
            </a:pPr>
            <a:endParaRPr lang="en-GB"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15</a:t>
            </a:fld>
            <a:endParaRPr lang="de-DE" dirty="0"/>
          </a:p>
        </p:txBody>
      </p:sp>
    </p:spTree>
    <p:extLst>
      <p:ext uri="{BB962C8B-B14F-4D97-AF65-F5344CB8AC3E}">
        <p14:creationId xmlns:p14="http://schemas.microsoft.com/office/powerpoint/2010/main" val="1268995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6BC85F4-6612-4B25-9C81-87E4AB9F1958}" type="slidenum">
              <a:rPr lang="de-DE" smtClean="0"/>
              <a:pPr/>
              <a:t>16</a:t>
            </a:fld>
            <a:endParaRPr lang="de-DE" dirty="0"/>
          </a:p>
        </p:txBody>
      </p:sp>
    </p:spTree>
    <p:extLst>
      <p:ext uri="{BB962C8B-B14F-4D97-AF65-F5344CB8AC3E}">
        <p14:creationId xmlns:p14="http://schemas.microsoft.com/office/powerpoint/2010/main" val="428617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17</a:t>
            </a:fld>
            <a:endParaRPr lang="de-DE" dirty="0"/>
          </a:p>
        </p:txBody>
      </p:sp>
    </p:spTree>
    <p:extLst>
      <p:ext uri="{BB962C8B-B14F-4D97-AF65-F5344CB8AC3E}">
        <p14:creationId xmlns:p14="http://schemas.microsoft.com/office/powerpoint/2010/main" val="3988619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18</a:t>
            </a:fld>
            <a:endParaRPr lang="de-DE" dirty="0"/>
          </a:p>
        </p:txBody>
      </p:sp>
    </p:spTree>
    <p:extLst>
      <p:ext uri="{BB962C8B-B14F-4D97-AF65-F5344CB8AC3E}">
        <p14:creationId xmlns:p14="http://schemas.microsoft.com/office/powerpoint/2010/main" val="3365169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19</a:t>
            </a:fld>
            <a:endParaRPr lang="de-DE" dirty="0"/>
          </a:p>
        </p:txBody>
      </p:sp>
    </p:spTree>
    <p:extLst>
      <p:ext uri="{BB962C8B-B14F-4D97-AF65-F5344CB8AC3E}">
        <p14:creationId xmlns:p14="http://schemas.microsoft.com/office/powerpoint/2010/main" val="71095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24</a:t>
            </a:fld>
            <a:endParaRPr lang="de-DE" dirty="0"/>
          </a:p>
        </p:txBody>
      </p:sp>
    </p:spTree>
    <p:extLst>
      <p:ext uri="{BB962C8B-B14F-4D97-AF65-F5344CB8AC3E}">
        <p14:creationId xmlns:p14="http://schemas.microsoft.com/office/powerpoint/2010/main" val="2031967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3</a:t>
            </a:fld>
            <a:endParaRPr lang="de-DE" dirty="0"/>
          </a:p>
        </p:txBody>
      </p:sp>
    </p:spTree>
    <p:extLst>
      <p:ext uri="{BB962C8B-B14F-4D97-AF65-F5344CB8AC3E}">
        <p14:creationId xmlns:p14="http://schemas.microsoft.com/office/powerpoint/2010/main" val="2606038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4</a:t>
            </a:fld>
            <a:endParaRPr lang="de-DE" dirty="0"/>
          </a:p>
        </p:txBody>
      </p:sp>
    </p:spTree>
    <p:extLst>
      <p:ext uri="{BB962C8B-B14F-4D97-AF65-F5344CB8AC3E}">
        <p14:creationId xmlns:p14="http://schemas.microsoft.com/office/powerpoint/2010/main" val="3809797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5</a:t>
            </a:fld>
            <a:endParaRPr lang="de-DE" dirty="0"/>
          </a:p>
        </p:txBody>
      </p:sp>
    </p:spTree>
    <p:extLst>
      <p:ext uri="{BB962C8B-B14F-4D97-AF65-F5344CB8AC3E}">
        <p14:creationId xmlns:p14="http://schemas.microsoft.com/office/powerpoint/2010/main" val="4192710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6</a:t>
            </a:fld>
            <a:endParaRPr lang="de-DE" dirty="0"/>
          </a:p>
        </p:txBody>
      </p:sp>
    </p:spTree>
    <p:extLst>
      <p:ext uri="{BB962C8B-B14F-4D97-AF65-F5344CB8AC3E}">
        <p14:creationId xmlns:p14="http://schemas.microsoft.com/office/powerpoint/2010/main" val="292604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7</a:t>
            </a:fld>
            <a:endParaRPr lang="de-DE" dirty="0"/>
          </a:p>
        </p:txBody>
      </p:sp>
    </p:spTree>
    <p:extLst>
      <p:ext uri="{BB962C8B-B14F-4D97-AF65-F5344CB8AC3E}">
        <p14:creationId xmlns:p14="http://schemas.microsoft.com/office/powerpoint/2010/main" val="298203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6BC85F4-6612-4B25-9C81-87E4AB9F1958}" type="slidenum">
              <a:rPr lang="de-DE" smtClean="0"/>
              <a:pPr/>
              <a:t>8</a:t>
            </a:fld>
            <a:endParaRPr lang="de-DE" dirty="0"/>
          </a:p>
        </p:txBody>
      </p:sp>
    </p:spTree>
    <p:extLst>
      <p:ext uri="{BB962C8B-B14F-4D97-AF65-F5344CB8AC3E}">
        <p14:creationId xmlns:p14="http://schemas.microsoft.com/office/powerpoint/2010/main" val="4285039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A6BC85F4-6612-4B25-9C81-87E4AB9F1958}" type="slidenum">
              <a:rPr lang="de-DE" smtClean="0"/>
              <a:pPr/>
              <a:t>9</a:t>
            </a:fld>
            <a:endParaRPr lang="de-DE" dirty="0"/>
          </a:p>
        </p:txBody>
      </p:sp>
    </p:spTree>
    <p:extLst>
      <p:ext uri="{BB962C8B-B14F-4D97-AF65-F5344CB8AC3E}">
        <p14:creationId xmlns:p14="http://schemas.microsoft.com/office/powerpoint/2010/main" val="16539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A6BC85F4-6612-4B25-9C81-87E4AB9F1958}" type="slidenum">
              <a:rPr lang="de-DE" smtClean="0"/>
              <a:pPr/>
              <a:t>10</a:t>
            </a:fld>
            <a:endParaRPr lang="de-DE" dirty="0"/>
          </a:p>
        </p:txBody>
      </p:sp>
    </p:spTree>
    <p:extLst>
      <p:ext uri="{BB962C8B-B14F-4D97-AF65-F5344CB8AC3E}">
        <p14:creationId xmlns:p14="http://schemas.microsoft.com/office/powerpoint/2010/main" val="29449618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6B2274AB-C485-D15A-C566-44CD028660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
            <a:ext cx="12192000" cy="6855968"/>
          </a:xfrm>
          <a:prstGeom prst="rect">
            <a:avLst/>
          </a:prstGeom>
        </p:spPr>
      </p:pic>
      <p:sp>
        <p:nvSpPr>
          <p:cNvPr id="2" name="Titel 1">
            <a:extLst>
              <a:ext uri="{FF2B5EF4-FFF2-40B4-BE49-F238E27FC236}">
                <a16:creationId xmlns:a16="http://schemas.microsoft.com/office/drawing/2014/main" id="{8965F7CF-F074-86AE-4D08-4BE6B5DD877A}"/>
              </a:ext>
            </a:extLst>
          </p:cNvPr>
          <p:cNvSpPr>
            <a:spLocks noGrp="1"/>
          </p:cNvSpPr>
          <p:nvPr>
            <p:ph type="title"/>
          </p:nvPr>
        </p:nvSpPr>
        <p:spPr>
          <a:xfrm>
            <a:off x="838200" y="1428750"/>
            <a:ext cx="10515600" cy="1511300"/>
          </a:xfrm>
        </p:spPr>
        <p:txBody>
          <a:bodyPr bIns="0" anchor="b"/>
          <a:lstStyle>
            <a:lvl1pPr>
              <a:lnSpc>
                <a:spcPct val="100000"/>
              </a:lnSpc>
              <a:defRPr sz="4800" spc="120" baseline="0">
                <a:solidFill>
                  <a:schemeClr val="tx2"/>
                </a:solidFill>
                <a:latin typeface="Source Sans Pro" panose="020B0503030403020204" pitchFamily="34" charset="0"/>
              </a:defRPr>
            </a:lvl1pPr>
          </a:lstStyle>
          <a:p>
            <a:r>
              <a:rPr lang="de-DE" noProof="0" dirty="0"/>
              <a:t>Mastertitelformat bearbeiten</a:t>
            </a:r>
          </a:p>
        </p:txBody>
      </p:sp>
      <p:sp>
        <p:nvSpPr>
          <p:cNvPr id="11" name="Text Placeholder 12">
            <a:extLst>
              <a:ext uri="{FF2B5EF4-FFF2-40B4-BE49-F238E27FC236}">
                <a16:creationId xmlns:a16="http://schemas.microsoft.com/office/drawing/2014/main" id="{FB483824-3F8F-A288-5E24-AD0404FE7C5E}"/>
              </a:ext>
            </a:extLst>
          </p:cNvPr>
          <p:cNvSpPr>
            <a:spLocks noGrp="1"/>
          </p:cNvSpPr>
          <p:nvPr>
            <p:ph type="body" sz="quarter" idx="13" hasCustomPrompt="1"/>
          </p:nvPr>
        </p:nvSpPr>
        <p:spPr>
          <a:xfrm>
            <a:off x="838200" y="2899410"/>
            <a:ext cx="5991225" cy="393700"/>
          </a:xfrm>
        </p:spPr>
        <p:txBody>
          <a:bodyPr bIns="0" anchor="b"/>
          <a:lstStyle>
            <a:lvl1pPr marL="0" indent="0">
              <a:buFontTx/>
              <a:buNone/>
              <a:defRPr sz="1800" b="1" spc="0" baseline="0">
                <a:latin typeface="Source Sans Pro" panose="020B0503030403020204" pitchFamily="34" charset="0"/>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DE" noProof="0" dirty="0"/>
              <a:t>Untertitel einfügen</a:t>
            </a:r>
          </a:p>
        </p:txBody>
      </p:sp>
      <p:sp>
        <p:nvSpPr>
          <p:cNvPr id="13" name="Bildplatzhalter 12">
            <a:extLst>
              <a:ext uri="{FF2B5EF4-FFF2-40B4-BE49-F238E27FC236}">
                <a16:creationId xmlns:a16="http://schemas.microsoft.com/office/drawing/2014/main" id="{74F51188-3346-35AA-99A8-7D99EB9AFFE2}"/>
              </a:ext>
            </a:extLst>
          </p:cNvPr>
          <p:cNvSpPr>
            <a:spLocks noGrp="1"/>
          </p:cNvSpPr>
          <p:nvPr>
            <p:ph type="pic" sz="quarter" idx="14"/>
          </p:nvPr>
        </p:nvSpPr>
        <p:spPr>
          <a:xfrm>
            <a:off x="6953250" y="2959100"/>
            <a:ext cx="4295775" cy="3422650"/>
          </a:xfrm>
          <a:solidFill>
            <a:schemeClr val="bg1">
              <a:lumMod val="85000"/>
            </a:schemeClr>
          </a:solidFill>
        </p:spPr>
        <p:txBody>
          <a:bodyPr anchor="ctr"/>
          <a:lstStyle>
            <a:lvl1pPr marL="0" indent="0" algn="ctr">
              <a:buFontTx/>
              <a:buNone/>
              <a:defRPr sz="1400">
                <a:latin typeface="Source Sans Pro" panose="020B0503030403020204" pitchFamily="34" charset="0"/>
              </a:defRPr>
            </a:lvl1pPr>
          </a:lstStyle>
          <a:p>
            <a:endParaRPr lang="de-DE" noProof="0" dirty="0"/>
          </a:p>
        </p:txBody>
      </p:sp>
      <p:sp>
        <p:nvSpPr>
          <p:cNvPr id="14" name="Text Placeholder 12">
            <a:extLst>
              <a:ext uri="{FF2B5EF4-FFF2-40B4-BE49-F238E27FC236}">
                <a16:creationId xmlns:a16="http://schemas.microsoft.com/office/drawing/2014/main" id="{D3DC9E49-617B-0609-A2B6-76989E86714C}"/>
              </a:ext>
            </a:extLst>
          </p:cNvPr>
          <p:cNvSpPr>
            <a:spLocks noGrp="1"/>
          </p:cNvSpPr>
          <p:nvPr>
            <p:ph type="body" sz="quarter" idx="15" hasCustomPrompt="1"/>
          </p:nvPr>
        </p:nvSpPr>
        <p:spPr>
          <a:xfrm>
            <a:off x="838201" y="5805171"/>
            <a:ext cx="3308350" cy="393700"/>
          </a:xfrm>
        </p:spPr>
        <p:txBody>
          <a:bodyPr bIns="0" anchor="b"/>
          <a:lstStyle>
            <a:lvl1pPr marL="0" indent="0">
              <a:buFontTx/>
              <a:buNone/>
              <a:defRPr sz="1800" b="0" spc="0" baseline="0">
                <a:latin typeface="Source Sans Pro" panose="020B0503030403020204" pitchFamily="34" charset="0"/>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DE" noProof="0" dirty="0"/>
              <a:t>Datum</a:t>
            </a:r>
          </a:p>
        </p:txBody>
      </p:sp>
      <p:sp>
        <p:nvSpPr>
          <p:cNvPr id="15" name="Text Placeholder 12">
            <a:extLst>
              <a:ext uri="{FF2B5EF4-FFF2-40B4-BE49-F238E27FC236}">
                <a16:creationId xmlns:a16="http://schemas.microsoft.com/office/drawing/2014/main" id="{005284D5-B572-1996-C521-2E986BA99DEE}"/>
              </a:ext>
            </a:extLst>
          </p:cNvPr>
          <p:cNvSpPr>
            <a:spLocks noGrp="1"/>
          </p:cNvSpPr>
          <p:nvPr>
            <p:ph type="body" sz="quarter" idx="16" hasCustomPrompt="1"/>
          </p:nvPr>
        </p:nvSpPr>
        <p:spPr>
          <a:xfrm>
            <a:off x="838200" y="4279276"/>
            <a:ext cx="5991225" cy="393700"/>
          </a:xfrm>
        </p:spPr>
        <p:txBody>
          <a:bodyPr bIns="0" anchor="t"/>
          <a:lstStyle>
            <a:lvl1pPr marL="0" indent="0">
              <a:spcBef>
                <a:spcPts val="0"/>
              </a:spcBef>
              <a:buFontTx/>
              <a:buNone/>
              <a:defRPr sz="1800" b="1" spc="0" baseline="0">
                <a:latin typeface="Source Sans Pro" panose="020B0503030403020204" pitchFamily="34" charset="0"/>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DE" noProof="0" dirty="0"/>
              <a:t>Kontakt einfügen</a:t>
            </a:r>
          </a:p>
        </p:txBody>
      </p:sp>
      <p:sp>
        <p:nvSpPr>
          <p:cNvPr id="16" name="Text Placeholder 12">
            <a:extLst>
              <a:ext uri="{FF2B5EF4-FFF2-40B4-BE49-F238E27FC236}">
                <a16:creationId xmlns:a16="http://schemas.microsoft.com/office/drawing/2014/main" id="{C3F8AAC2-2F68-4044-776A-D35A12362E13}"/>
              </a:ext>
            </a:extLst>
          </p:cNvPr>
          <p:cNvSpPr>
            <a:spLocks noGrp="1"/>
          </p:cNvSpPr>
          <p:nvPr>
            <p:ph type="body" sz="quarter" idx="17" hasCustomPrompt="1"/>
          </p:nvPr>
        </p:nvSpPr>
        <p:spPr>
          <a:xfrm>
            <a:off x="838200" y="961366"/>
            <a:ext cx="5991225" cy="393700"/>
          </a:xfrm>
        </p:spPr>
        <p:txBody>
          <a:bodyPr bIns="0" anchor="b"/>
          <a:lstStyle>
            <a:lvl1pPr marL="0" indent="0">
              <a:buFontTx/>
              <a:buNone/>
              <a:defRPr sz="1800" b="0" spc="0" baseline="0">
                <a:latin typeface="Source Sans Pro" panose="020B0503030403020204" pitchFamily="34" charset="0"/>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DE" noProof="0" dirty="0"/>
              <a:t>Zusatztitel einfügen</a:t>
            </a:r>
          </a:p>
        </p:txBody>
      </p:sp>
      <p:pic>
        <p:nvPicPr>
          <p:cNvPr id="18" name="Picture 6">
            <a:extLst>
              <a:ext uri="{FF2B5EF4-FFF2-40B4-BE49-F238E27FC236}">
                <a16:creationId xmlns:a16="http://schemas.microsoft.com/office/drawing/2014/main" id="{F7E31563-BA65-0388-BA8D-9BEA24C3FCB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485750" y="549080"/>
            <a:ext cx="2217062" cy="686183"/>
          </a:xfrm>
          <a:prstGeom prst="rect">
            <a:avLst/>
          </a:prstGeom>
        </p:spPr>
      </p:pic>
    </p:spTree>
    <p:extLst>
      <p:ext uri="{BB962C8B-B14F-4D97-AF65-F5344CB8AC3E}">
        <p14:creationId xmlns:p14="http://schemas.microsoft.com/office/powerpoint/2010/main" val="4610004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amp;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4190E-B0CF-25BF-9BA1-EF76F3F93C78}"/>
              </a:ext>
            </a:extLst>
          </p:cNvPr>
          <p:cNvSpPr>
            <a:spLocks noGrp="1"/>
          </p:cNvSpPr>
          <p:nvPr>
            <p:ph type="title"/>
          </p:nvPr>
        </p:nvSpPr>
        <p:spPr/>
        <p:txBody>
          <a:bodyPr/>
          <a:lstStyle/>
          <a:p>
            <a:r>
              <a:rPr lang="de-AT" noProof="0" dirty="0"/>
              <a:t>Mastertitelformat bearbeiten</a:t>
            </a:r>
          </a:p>
        </p:txBody>
      </p:sp>
      <p:sp>
        <p:nvSpPr>
          <p:cNvPr id="3" name="Inhaltsplatzhalter 2">
            <a:extLst>
              <a:ext uri="{FF2B5EF4-FFF2-40B4-BE49-F238E27FC236}">
                <a16:creationId xmlns:a16="http://schemas.microsoft.com/office/drawing/2014/main" id="{15E8DB2A-B351-5628-7CB2-C35512B8B493}"/>
              </a:ext>
            </a:extLst>
          </p:cNvPr>
          <p:cNvSpPr>
            <a:spLocks noGrp="1"/>
          </p:cNvSpPr>
          <p:nvPr>
            <p:ph idx="1"/>
          </p:nvPr>
        </p:nvSpPr>
        <p:spPr>
          <a:xfrm>
            <a:off x="838200" y="1703909"/>
            <a:ext cx="9324975" cy="4506970"/>
          </a:xfrm>
        </p:spPr>
        <p:txBody>
          <a:bodyPr tIns="0"/>
          <a:lstStyle>
            <a:lvl1pPr marL="0" indent="0">
              <a:lnSpc>
                <a:spcPct val="85000"/>
              </a:lnSpc>
              <a:buFontTx/>
              <a:buNone/>
              <a:defRPr>
                <a:solidFill>
                  <a:schemeClr val="tx1"/>
                </a:solidFill>
              </a:defRPr>
            </a:lvl1pPr>
            <a:lvl2pPr>
              <a:lnSpc>
                <a:spcPct val="85000"/>
              </a:lnSpc>
              <a:defRPr>
                <a:solidFill>
                  <a:schemeClr val="tx1"/>
                </a:solidFill>
              </a:defRPr>
            </a:lvl2pPr>
            <a:lvl3pPr>
              <a:lnSpc>
                <a:spcPct val="85000"/>
              </a:lnSpc>
              <a:defRPr>
                <a:solidFill>
                  <a:schemeClr val="tx1"/>
                </a:solidFill>
              </a:defRPr>
            </a:lvl3pPr>
            <a:lvl4pPr>
              <a:lnSpc>
                <a:spcPct val="85000"/>
              </a:lnSpc>
              <a:defRPr>
                <a:solidFill>
                  <a:schemeClr val="tx1"/>
                </a:solidFill>
              </a:defRPr>
            </a:lvl4pPr>
            <a:lvl5pPr>
              <a:lnSpc>
                <a:spcPct val="85000"/>
              </a:lnSpc>
              <a:defRPr>
                <a:solidFill>
                  <a:schemeClr val="tx1"/>
                </a:solidFill>
              </a:defRPr>
            </a:lvl5p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13" name="Text Placeholder 12">
            <a:extLst>
              <a:ext uri="{FF2B5EF4-FFF2-40B4-BE49-F238E27FC236}">
                <a16:creationId xmlns:a16="http://schemas.microsoft.com/office/drawing/2014/main" id="{E073617D-872B-8CC7-A336-FACBD2F40A83}"/>
              </a:ext>
            </a:extLst>
          </p:cNvPr>
          <p:cNvSpPr>
            <a:spLocks noGrp="1"/>
          </p:cNvSpPr>
          <p:nvPr>
            <p:ph type="body" sz="quarter" idx="13" hasCustomPrompt="1"/>
          </p:nvPr>
        </p:nvSpPr>
        <p:spPr>
          <a:xfrm>
            <a:off x="838200" y="1291159"/>
            <a:ext cx="9324975" cy="393700"/>
          </a:xfrm>
        </p:spPr>
        <p:txBody>
          <a:bodyPr bIns="0" anchor="b"/>
          <a:lstStyle>
            <a:lvl1pPr marL="0" indent="0">
              <a:spcBef>
                <a:spcPts val="0"/>
              </a:spcBef>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AT" noProof="0" dirty="0"/>
              <a:t>Überschrift</a:t>
            </a:r>
          </a:p>
        </p:txBody>
      </p:sp>
      <p:sp>
        <p:nvSpPr>
          <p:cNvPr id="10" name="Fußzeilenplatzhalter 9">
            <a:extLst>
              <a:ext uri="{FF2B5EF4-FFF2-40B4-BE49-F238E27FC236}">
                <a16:creationId xmlns:a16="http://schemas.microsoft.com/office/drawing/2014/main" id="{CEA445B8-C85B-A333-6275-CC8FE38FCA4B}"/>
              </a:ext>
            </a:extLst>
          </p:cNvPr>
          <p:cNvSpPr>
            <a:spLocks noGrp="1"/>
          </p:cNvSpPr>
          <p:nvPr>
            <p:ph type="ftr" sz="quarter" idx="14"/>
          </p:nvPr>
        </p:nvSpPr>
        <p:spPr/>
        <p:txBody>
          <a:bodyPr/>
          <a:lstStyle/>
          <a:p>
            <a:r>
              <a:rPr lang="de-DE" noProof="0"/>
              <a:t>Hier steht der Titel der Präsentation</a:t>
            </a:r>
            <a:endParaRPr lang="de-AT" noProof="0" dirty="0"/>
          </a:p>
        </p:txBody>
      </p:sp>
      <p:sp>
        <p:nvSpPr>
          <p:cNvPr id="12" name="Foliennummernplatzhalter 11">
            <a:extLst>
              <a:ext uri="{FF2B5EF4-FFF2-40B4-BE49-F238E27FC236}">
                <a16:creationId xmlns:a16="http://schemas.microsoft.com/office/drawing/2014/main" id="{0C7402C5-0308-FC1D-23FE-452DC26BC06B}"/>
              </a:ext>
            </a:extLst>
          </p:cNvPr>
          <p:cNvSpPr>
            <a:spLocks noGrp="1"/>
          </p:cNvSpPr>
          <p:nvPr>
            <p:ph type="sldNum" sz="quarter" idx="15"/>
          </p:nvPr>
        </p:nvSpPr>
        <p:spPr/>
        <p:txBody>
          <a:bodyPr/>
          <a:lstStyle/>
          <a:p>
            <a:fld id="{9419B8D7-4B09-4587-AE34-C8E98D5D215D}" type="slidenum">
              <a:rPr lang="de-AT" noProof="0" smtClean="0"/>
              <a:pPr/>
              <a:t>‹Nr.›</a:t>
            </a:fld>
            <a:endParaRPr lang="de-AT" noProof="0" dirty="0"/>
          </a:p>
        </p:txBody>
      </p:sp>
    </p:spTree>
    <p:extLst>
      <p:ext uri="{BB962C8B-B14F-4D97-AF65-F5344CB8AC3E}">
        <p14:creationId xmlns:p14="http://schemas.microsoft.com/office/powerpoint/2010/main" val="7053882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amp; 2-spaltig.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4190E-B0CF-25BF-9BA1-EF76F3F93C78}"/>
              </a:ext>
            </a:extLst>
          </p:cNvPr>
          <p:cNvSpPr>
            <a:spLocks noGrp="1"/>
          </p:cNvSpPr>
          <p:nvPr>
            <p:ph type="title"/>
          </p:nvPr>
        </p:nvSpPr>
        <p:spPr/>
        <p:txBody>
          <a:bodyPr/>
          <a:lstStyle/>
          <a:p>
            <a:r>
              <a:rPr lang="de-AT" noProof="0" dirty="0"/>
              <a:t>Mastertitelformat bearbeiten</a:t>
            </a:r>
          </a:p>
        </p:txBody>
      </p:sp>
      <p:sp>
        <p:nvSpPr>
          <p:cNvPr id="3" name="Inhaltsplatzhalter 2">
            <a:extLst>
              <a:ext uri="{FF2B5EF4-FFF2-40B4-BE49-F238E27FC236}">
                <a16:creationId xmlns:a16="http://schemas.microsoft.com/office/drawing/2014/main" id="{15E8DB2A-B351-5628-7CB2-C35512B8B493}"/>
              </a:ext>
            </a:extLst>
          </p:cNvPr>
          <p:cNvSpPr>
            <a:spLocks noGrp="1"/>
          </p:cNvSpPr>
          <p:nvPr>
            <p:ph idx="1"/>
          </p:nvPr>
        </p:nvSpPr>
        <p:spPr>
          <a:xfrm>
            <a:off x="838200" y="1977255"/>
            <a:ext cx="10515600" cy="3731691"/>
          </a:xfrm>
        </p:spPr>
        <p:txBody>
          <a:bodyPr tIns="0" numCol="2" spcCol="360000"/>
          <a:lstStyle>
            <a:lvl1pPr marL="0" indent="0">
              <a:lnSpc>
                <a:spcPct val="85000"/>
              </a:lnSpc>
              <a:buFontTx/>
              <a:buNone/>
              <a:defRPr>
                <a:solidFill>
                  <a:schemeClr val="tx1"/>
                </a:solidFill>
              </a:defRPr>
            </a:lvl1pPr>
            <a:lvl2pPr>
              <a:lnSpc>
                <a:spcPct val="85000"/>
              </a:lnSpc>
              <a:defRPr>
                <a:solidFill>
                  <a:schemeClr val="tx1"/>
                </a:solidFill>
              </a:defRPr>
            </a:lvl2pPr>
            <a:lvl3pPr>
              <a:lnSpc>
                <a:spcPct val="85000"/>
              </a:lnSpc>
              <a:defRPr>
                <a:solidFill>
                  <a:schemeClr val="tx1"/>
                </a:solidFill>
              </a:defRPr>
            </a:lvl3pPr>
            <a:lvl4pPr>
              <a:lnSpc>
                <a:spcPct val="85000"/>
              </a:lnSpc>
              <a:defRPr>
                <a:solidFill>
                  <a:schemeClr val="tx1"/>
                </a:solidFill>
              </a:defRPr>
            </a:lvl4pPr>
            <a:lvl5pPr>
              <a:lnSpc>
                <a:spcPct val="85000"/>
              </a:lnSpc>
              <a:defRPr>
                <a:solidFill>
                  <a:schemeClr val="tx1"/>
                </a:solidFill>
              </a:defRPr>
            </a:lvl5p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10" name="Fußzeilenplatzhalter 9">
            <a:extLst>
              <a:ext uri="{FF2B5EF4-FFF2-40B4-BE49-F238E27FC236}">
                <a16:creationId xmlns:a16="http://schemas.microsoft.com/office/drawing/2014/main" id="{CEA445B8-C85B-A333-6275-CC8FE38FCA4B}"/>
              </a:ext>
            </a:extLst>
          </p:cNvPr>
          <p:cNvSpPr>
            <a:spLocks noGrp="1"/>
          </p:cNvSpPr>
          <p:nvPr>
            <p:ph type="ftr" sz="quarter" idx="14"/>
          </p:nvPr>
        </p:nvSpPr>
        <p:spPr/>
        <p:txBody>
          <a:bodyPr/>
          <a:lstStyle/>
          <a:p>
            <a:r>
              <a:rPr lang="de-DE" noProof="0"/>
              <a:t>Hier steht der Titel der Präsentation</a:t>
            </a:r>
            <a:endParaRPr lang="de-AT" noProof="0" dirty="0"/>
          </a:p>
        </p:txBody>
      </p:sp>
      <p:sp>
        <p:nvSpPr>
          <p:cNvPr id="12" name="Foliennummernplatzhalter 11">
            <a:extLst>
              <a:ext uri="{FF2B5EF4-FFF2-40B4-BE49-F238E27FC236}">
                <a16:creationId xmlns:a16="http://schemas.microsoft.com/office/drawing/2014/main" id="{0C7402C5-0308-FC1D-23FE-452DC26BC06B}"/>
              </a:ext>
            </a:extLst>
          </p:cNvPr>
          <p:cNvSpPr>
            <a:spLocks noGrp="1"/>
          </p:cNvSpPr>
          <p:nvPr>
            <p:ph type="sldNum" sz="quarter" idx="15"/>
          </p:nvPr>
        </p:nvSpPr>
        <p:spPr/>
        <p:txBody>
          <a:bodyPr/>
          <a:lstStyle/>
          <a:p>
            <a:fld id="{9419B8D7-4B09-4587-AE34-C8E98D5D215D}" type="slidenum">
              <a:rPr lang="de-AT" noProof="0" smtClean="0"/>
              <a:pPr/>
              <a:t>‹Nr.›</a:t>
            </a:fld>
            <a:endParaRPr lang="de-AT" noProof="0" dirty="0"/>
          </a:p>
        </p:txBody>
      </p:sp>
      <p:sp>
        <p:nvSpPr>
          <p:cNvPr id="5" name="Text Placeholder 12">
            <a:extLst>
              <a:ext uri="{FF2B5EF4-FFF2-40B4-BE49-F238E27FC236}">
                <a16:creationId xmlns:a16="http://schemas.microsoft.com/office/drawing/2014/main" id="{8C5AAB6B-6D08-7207-BF6F-DFFD5ECC0419}"/>
              </a:ext>
            </a:extLst>
          </p:cNvPr>
          <p:cNvSpPr>
            <a:spLocks noGrp="1"/>
          </p:cNvSpPr>
          <p:nvPr>
            <p:ph type="body" sz="quarter" idx="13" hasCustomPrompt="1"/>
          </p:nvPr>
        </p:nvSpPr>
        <p:spPr>
          <a:xfrm>
            <a:off x="838200" y="1564505"/>
            <a:ext cx="10515600" cy="393700"/>
          </a:xfrm>
        </p:spPr>
        <p:txBody>
          <a:bodyPr bIns="0" anchor="b"/>
          <a:lstStyle>
            <a:lvl1pPr marL="0" indent="0">
              <a:spcBef>
                <a:spcPts val="0"/>
              </a:spcBef>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AT" noProof="0" dirty="0"/>
              <a:t>Überschrift</a:t>
            </a:r>
          </a:p>
        </p:txBody>
      </p:sp>
    </p:spTree>
    <p:extLst>
      <p:ext uri="{BB962C8B-B14F-4D97-AF65-F5344CB8AC3E}">
        <p14:creationId xmlns:p14="http://schemas.microsoft.com/office/powerpoint/2010/main" val="32658052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amp;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04190E-B0CF-25BF-9BA1-EF76F3F93C78}"/>
              </a:ext>
            </a:extLst>
          </p:cNvPr>
          <p:cNvSpPr>
            <a:spLocks noGrp="1"/>
          </p:cNvSpPr>
          <p:nvPr>
            <p:ph type="title"/>
          </p:nvPr>
        </p:nvSpPr>
        <p:spPr/>
        <p:txBody>
          <a:bodyPr/>
          <a:lstStyle/>
          <a:p>
            <a:r>
              <a:rPr lang="de-AT" noProof="0" dirty="0"/>
              <a:t>Mastertitelformat bearbeiten</a:t>
            </a:r>
          </a:p>
        </p:txBody>
      </p:sp>
      <p:sp>
        <p:nvSpPr>
          <p:cNvPr id="3" name="Inhaltsplatzhalter 2">
            <a:extLst>
              <a:ext uri="{FF2B5EF4-FFF2-40B4-BE49-F238E27FC236}">
                <a16:creationId xmlns:a16="http://schemas.microsoft.com/office/drawing/2014/main" id="{15E8DB2A-B351-5628-7CB2-C35512B8B493}"/>
              </a:ext>
            </a:extLst>
          </p:cNvPr>
          <p:cNvSpPr>
            <a:spLocks noGrp="1"/>
          </p:cNvSpPr>
          <p:nvPr>
            <p:ph idx="1"/>
          </p:nvPr>
        </p:nvSpPr>
        <p:spPr>
          <a:xfrm>
            <a:off x="838200" y="1977255"/>
            <a:ext cx="5172075" cy="3731691"/>
          </a:xfrm>
        </p:spPr>
        <p:txBody>
          <a:bodyPr tIns="0" numCol="1" spcCol="360000"/>
          <a:lstStyle>
            <a:lvl1pPr marL="0" indent="0">
              <a:lnSpc>
                <a:spcPct val="85000"/>
              </a:lnSpc>
              <a:buFontTx/>
              <a:buNone/>
              <a:defRPr>
                <a:solidFill>
                  <a:schemeClr val="tx1"/>
                </a:solidFill>
              </a:defRPr>
            </a:lvl1pPr>
            <a:lvl2pPr>
              <a:lnSpc>
                <a:spcPct val="85000"/>
              </a:lnSpc>
              <a:defRPr>
                <a:solidFill>
                  <a:schemeClr val="tx1"/>
                </a:solidFill>
              </a:defRPr>
            </a:lvl2pPr>
            <a:lvl3pPr>
              <a:lnSpc>
                <a:spcPct val="85000"/>
              </a:lnSpc>
              <a:defRPr>
                <a:solidFill>
                  <a:schemeClr val="tx1"/>
                </a:solidFill>
              </a:defRPr>
            </a:lvl3pPr>
            <a:lvl4pPr>
              <a:lnSpc>
                <a:spcPct val="85000"/>
              </a:lnSpc>
              <a:defRPr>
                <a:solidFill>
                  <a:schemeClr val="tx1"/>
                </a:solidFill>
              </a:defRPr>
            </a:lvl4pPr>
            <a:lvl5pPr>
              <a:lnSpc>
                <a:spcPct val="85000"/>
              </a:lnSpc>
              <a:defRPr>
                <a:solidFill>
                  <a:schemeClr val="tx1"/>
                </a:solidFill>
              </a:defRPr>
            </a:lvl5p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10" name="Fußzeilenplatzhalter 9">
            <a:extLst>
              <a:ext uri="{FF2B5EF4-FFF2-40B4-BE49-F238E27FC236}">
                <a16:creationId xmlns:a16="http://schemas.microsoft.com/office/drawing/2014/main" id="{CEA445B8-C85B-A333-6275-CC8FE38FCA4B}"/>
              </a:ext>
            </a:extLst>
          </p:cNvPr>
          <p:cNvSpPr>
            <a:spLocks noGrp="1"/>
          </p:cNvSpPr>
          <p:nvPr>
            <p:ph type="ftr" sz="quarter" idx="14"/>
          </p:nvPr>
        </p:nvSpPr>
        <p:spPr/>
        <p:txBody>
          <a:bodyPr/>
          <a:lstStyle/>
          <a:p>
            <a:r>
              <a:rPr lang="de-DE" noProof="0"/>
              <a:t>Hier steht der Titel der Präsentation</a:t>
            </a:r>
            <a:endParaRPr lang="de-AT" noProof="0" dirty="0"/>
          </a:p>
        </p:txBody>
      </p:sp>
      <p:sp>
        <p:nvSpPr>
          <p:cNvPr id="12" name="Foliennummernplatzhalter 11">
            <a:extLst>
              <a:ext uri="{FF2B5EF4-FFF2-40B4-BE49-F238E27FC236}">
                <a16:creationId xmlns:a16="http://schemas.microsoft.com/office/drawing/2014/main" id="{0C7402C5-0308-FC1D-23FE-452DC26BC06B}"/>
              </a:ext>
            </a:extLst>
          </p:cNvPr>
          <p:cNvSpPr>
            <a:spLocks noGrp="1"/>
          </p:cNvSpPr>
          <p:nvPr>
            <p:ph type="sldNum" sz="quarter" idx="15"/>
          </p:nvPr>
        </p:nvSpPr>
        <p:spPr/>
        <p:txBody>
          <a:bodyPr/>
          <a:lstStyle/>
          <a:p>
            <a:fld id="{9419B8D7-4B09-4587-AE34-C8E98D5D215D}" type="slidenum">
              <a:rPr lang="de-AT" noProof="0" smtClean="0"/>
              <a:pPr/>
              <a:t>‹Nr.›</a:t>
            </a:fld>
            <a:endParaRPr lang="de-AT" noProof="0" dirty="0"/>
          </a:p>
        </p:txBody>
      </p:sp>
      <p:sp>
        <p:nvSpPr>
          <p:cNvPr id="5" name="Text Placeholder 12">
            <a:extLst>
              <a:ext uri="{FF2B5EF4-FFF2-40B4-BE49-F238E27FC236}">
                <a16:creationId xmlns:a16="http://schemas.microsoft.com/office/drawing/2014/main" id="{8C5AAB6B-6D08-7207-BF6F-DFFD5ECC0419}"/>
              </a:ext>
            </a:extLst>
          </p:cNvPr>
          <p:cNvSpPr>
            <a:spLocks noGrp="1"/>
          </p:cNvSpPr>
          <p:nvPr>
            <p:ph type="body" sz="quarter" idx="13" hasCustomPrompt="1"/>
          </p:nvPr>
        </p:nvSpPr>
        <p:spPr>
          <a:xfrm>
            <a:off x="838200" y="1564505"/>
            <a:ext cx="5172075" cy="393700"/>
          </a:xfrm>
        </p:spPr>
        <p:txBody>
          <a:bodyPr bIns="0" anchor="b"/>
          <a:lstStyle>
            <a:lvl1pPr marL="0" indent="0">
              <a:spcBef>
                <a:spcPts val="0"/>
              </a:spcBef>
              <a:buFontTx/>
              <a:buNone/>
              <a:defRPr sz="24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AT" noProof="0" dirty="0"/>
              <a:t>Überschrift</a:t>
            </a:r>
          </a:p>
        </p:txBody>
      </p:sp>
      <p:sp>
        <p:nvSpPr>
          <p:cNvPr id="4" name="Bildplatzhalter 12">
            <a:extLst>
              <a:ext uri="{FF2B5EF4-FFF2-40B4-BE49-F238E27FC236}">
                <a16:creationId xmlns:a16="http://schemas.microsoft.com/office/drawing/2014/main" id="{91946C8C-66A4-B274-7ED3-7E1AA1610CE5}"/>
              </a:ext>
            </a:extLst>
          </p:cNvPr>
          <p:cNvSpPr>
            <a:spLocks noGrp="1"/>
          </p:cNvSpPr>
          <p:nvPr>
            <p:ph type="pic" sz="quarter" idx="16"/>
          </p:nvPr>
        </p:nvSpPr>
        <p:spPr>
          <a:xfrm>
            <a:off x="6330950" y="1622053"/>
            <a:ext cx="4908550" cy="3769097"/>
          </a:xfrm>
          <a:solidFill>
            <a:schemeClr val="bg1">
              <a:lumMod val="85000"/>
            </a:schemeClr>
          </a:solidFill>
        </p:spPr>
        <p:txBody>
          <a:bodyPr anchor="ctr"/>
          <a:lstStyle>
            <a:lvl1pPr marL="0" indent="0" algn="ctr">
              <a:buFontTx/>
              <a:buNone/>
              <a:defRPr sz="1400">
                <a:latin typeface="Source Sans Pro" panose="020B0503030403020204" pitchFamily="34" charset="0"/>
              </a:defRPr>
            </a:lvl1pPr>
          </a:lstStyle>
          <a:p>
            <a:endParaRPr lang="de-DE" noProof="0" dirty="0"/>
          </a:p>
        </p:txBody>
      </p:sp>
      <p:sp>
        <p:nvSpPr>
          <p:cNvPr id="8" name="Text Placeholder 12">
            <a:extLst>
              <a:ext uri="{FF2B5EF4-FFF2-40B4-BE49-F238E27FC236}">
                <a16:creationId xmlns:a16="http://schemas.microsoft.com/office/drawing/2014/main" id="{D907F15A-8B66-370E-1195-ABA05250F0E4}"/>
              </a:ext>
            </a:extLst>
          </p:cNvPr>
          <p:cNvSpPr>
            <a:spLocks noGrp="1"/>
          </p:cNvSpPr>
          <p:nvPr>
            <p:ph type="body" sz="quarter" idx="17" hasCustomPrompt="1"/>
          </p:nvPr>
        </p:nvSpPr>
        <p:spPr>
          <a:xfrm>
            <a:off x="6330950" y="5522595"/>
            <a:ext cx="4908550" cy="277904"/>
          </a:xfrm>
        </p:spPr>
        <p:txBody>
          <a:bodyPr lIns="0" rIns="0" bIns="0" anchor="t"/>
          <a:lstStyle>
            <a:lvl1pPr marL="0" indent="0">
              <a:spcBef>
                <a:spcPts val="0"/>
              </a:spcBef>
              <a:buFontTx/>
              <a:buNone/>
              <a:defRPr sz="1200" b="0" i="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AT" noProof="0" dirty="0"/>
              <a:t>Bildunterschrift einfügen</a:t>
            </a:r>
          </a:p>
        </p:txBody>
      </p:sp>
    </p:spTree>
    <p:extLst>
      <p:ext uri="{BB962C8B-B14F-4D97-AF65-F5344CB8AC3E}">
        <p14:creationId xmlns:p14="http://schemas.microsoft.com/office/powerpoint/2010/main" val="306106466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box &amp; Hinweis">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BB83FFD8-A27A-2A7F-14F0-926EBFFF9F72}"/>
              </a:ext>
            </a:extLst>
          </p:cNvPr>
          <p:cNvSpPr>
            <a:spLocks noGrp="1"/>
          </p:cNvSpPr>
          <p:nvPr>
            <p:ph type="body" sz="quarter" idx="17" hasCustomPrompt="1"/>
          </p:nvPr>
        </p:nvSpPr>
        <p:spPr>
          <a:xfrm>
            <a:off x="968374" y="1828799"/>
            <a:ext cx="4924425" cy="3738041"/>
          </a:xfrm>
          <a:solidFill>
            <a:schemeClr val="accent2">
              <a:lumMod val="40000"/>
              <a:lumOff val="60000"/>
            </a:schemeClr>
          </a:solidFill>
        </p:spPr>
        <p:txBody>
          <a:bodyPr vert="horz" lIns="91440" tIns="0" rIns="91440" bIns="45720" rtlCol="0">
            <a:noAutofit/>
          </a:bodyPr>
          <a:lstStyle>
            <a:lvl1pPr>
              <a:defRPr lang="de-DE" sz="100" smtClean="0">
                <a:noFill/>
              </a:defRPr>
            </a:lvl1pPr>
            <a:lvl2pPr>
              <a:defRPr lang="de-DE" smtClean="0"/>
            </a:lvl2pPr>
            <a:lvl3pPr>
              <a:defRPr lang="de-DE" smtClean="0"/>
            </a:lvl3pPr>
            <a:lvl4pPr>
              <a:defRPr lang="de-DE" smtClean="0"/>
            </a:lvl4pPr>
            <a:lvl5pPr>
              <a:defRPr lang="de-DE"/>
            </a:lvl5pPr>
          </a:lstStyle>
          <a:p>
            <a:pPr lvl="0">
              <a:lnSpc>
                <a:spcPct val="85000"/>
              </a:lnSpc>
            </a:pPr>
            <a:r>
              <a:rPr lang="de-DE" dirty="0"/>
              <a:t>  </a:t>
            </a:r>
          </a:p>
        </p:txBody>
      </p:sp>
      <p:sp>
        <p:nvSpPr>
          <p:cNvPr id="2" name="Titel 1">
            <a:extLst>
              <a:ext uri="{FF2B5EF4-FFF2-40B4-BE49-F238E27FC236}">
                <a16:creationId xmlns:a16="http://schemas.microsoft.com/office/drawing/2014/main" id="{7904190E-B0CF-25BF-9BA1-EF76F3F93C78}"/>
              </a:ext>
            </a:extLst>
          </p:cNvPr>
          <p:cNvSpPr>
            <a:spLocks noGrp="1"/>
          </p:cNvSpPr>
          <p:nvPr>
            <p:ph type="title"/>
          </p:nvPr>
        </p:nvSpPr>
        <p:spPr/>
        <p:txBody>
          <a:bodyPr/>
          <a:lstStyle/>
          <a:p>
            <a:r>
              <a:rPr lang="de-AT" noProof="0" dirty="0"/>
              <a:t>Mastertitelformat bearbeiten</a:t>
            </a:r>
          </a:p>
        </p:txBody>
      </p:sp>
      <p:sp>
        <p:nvSpPr>
          <p:cNvPr id="13" name="Text Placeholder 12">
            <a:extLst>
              <a:ext uri="{FF2B5EF4-FFF2-40B4-BE49-F238E27FC236}">
                <a16:creationId xmlns:a16="http://schemas.microsoft.com/office/drawing/2014/main" id="{E073617D-872B-8CC7-A336-FACBD2F40A83}"/>
              </a:ext>
            </a:extLst>
          </p:cNvPr>
          <p:cNvSpPr>
            <a:spLocks noGrp="1"/>
          </p:cNvSpPr>
          <p:nvPr>
            <p:ph type="body" sz="quarter" idx="13" hasCustomPrompt="1"/>
          </p:nvPr>
        </p:nvSpPr>
        <p:spPr>
          <a:xfrm>
            <a:off x="1084581" y="1990254"/>
            <a:ext cx="4610100" cy="393700"/>
          </a:xfrm>
        </p:spPr>
        <p:txBody>
          <a:bodyPr bIns="0" anchor="b"/>
          <a:lstStyle>
            <a:lvl1pPr marL="0" indent="0">
              <a:spcBef>
                <a:spcPts val="0"/>
              </a:spcBef>
              <a:buFontTx/>
              <a:buNone/>
              <a:defRPr sz="2000" b="1"/>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AT" noProof="0" dirty="0"/>
              <a:t>Überschrift</a:t>
            </a:r>
          </a:p>
        </p:txBody>
      </p:sp>
      <p:sp>
        <p:nvSpPr>
          <p:cNvPr id="10" name="Fußzeilenplatzhalter 9">
            <a:extLst>
              <a:ext uri="{FF2B5EF4-FFF2-40B4-BE49-F238E27FC236}">
                <a16:creationId xmlns:a16="http://schemas.microsoft.com/office/drawing/2014/main" id="{CEA445B8-C85B-A333-6275-CC8FE38FCA4B}"/>
              </a:ext>
            </a:extLst>
          </p:cNvPr>
          <p:cNvSpPr>
            <a:spLocks noGrp="1"/>
          </p:cNvSpPr>
          <p:nvPr>
            <p:ph type="ftr" sz="quarter" idx="14"/>
          </p:nvPr>
        </p:nvSpPr>
        <p:spPr/>
        <p:txBody>
          <a:bodyPr/>
          <a:lstStyle/>
          <a:p>
            <a:r>
              <a:rPr lang="de-DE" noProof="0"/>
              <a:t>Hier steht der Titel der Präsentation</a:t>
            </a:r>
            <a:endParaRPr lang="de-AT" noProof="0" dirty="0"/>
          </a:p>
        </p:txBody>
      </p:sp>
      <p:sp>
        <p:nvSpPr>
          <p:cNvPr id="12" name="Foliennummernplatzhalter 11">
            <a:extLst>
              <a:ext uri="{FF2B5EF4-FFF2-40B4-BE49-F238E27FC236}">
                <a16:creationId xmlns:a16="http://schemas.microsoft.com/office/drawing/2014/main" id="{0C7402C5-0308-FC1D-23FE-452DC26BC06B}"/>
              </a:ext>
            </a:extLst>
          </p:cNvPr>
          <p:cNvSpPr>
            <a:spLocks noGrp="1"/>
          </p:cNvSpPr>
          <p:nvPr>
            <p:ph type="sldNum" sz="quarter" idx="15"/>
          </p:nvPr>
        </p:nvSpPr>
        <p:spPr/>
        <p:txBody>
          <a:bodyPr/>
          <a:lstStyle/>
          <a:p>
            <a:fld id="{9419B8D7-4B09-4587-AE34-C8E98D5D215D}" type="slidenum">
              <a:rPr lang="de-AT" noProof="0" smtClean="0"/>
              <a:pPr/>
              <a:t>‹Nr.›</a:t>
            </a:fld>
            <a:endParaRPr lang="de-AT" noProof="0" dirty="0"/>
          </a:p>
        </p:txBody>
      </p:sp>
      <p:sp>
        <p:nvSpPr>
          <p:cNvPr id="11" name="Textplatzhalter 10">
            <a:extLst>
              <a:ext uri="{FF2B5EF4-FFF2-40B4-BE49-F238E27FC236}">
                <a16:creationId xmlns:a16="http://schemas.microsoft.com/office/drawing/2014/main" id="{207FD674-CBA4-E113-F4A1-A99F4438DB8B}"/>
              </a:ext>
            </a:extLst>
          </p:cNvPr>
          <p:cNvSpPr>
            <a:spLocks noGrp="1"/>
          </p:cNvSpPr>
          <p:nvPr>
            <p:ph type="body" sz="quarter" idx="18"/>
          </p:nvPr>
        </p:nvSpPr>
        <p:spPr>
          <a:xfrm>
            <a:off x="1083945" y="2384424"/>
            <a:ext cx="4610418" cy="302577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Text Placeholder 12">
            <a:extLst>
              <a:ext uri="{FF2B5EF4-FFF2-40B4-BE49-F238E27FC236}">
                <a16:creationId xmlns:a16="http://schemas.microsoft.com/office/drawing/2014/main" id="{BAAD846D-A3D7-D1CD-C2AE-CE0746DDCE0A}"/>
              </a:ext>
            </a:extLst>
          </p:cNvPr>
          <p:cNvSpPr>
            <a:spLocks noGrp="1"/>
          </p:cNvSpPr>
          <p:nvPr>
            <p:ph type="body" sz="quarter" idx="19" hasCustomPrompt="1"/>
          </p:nvPr>
        </p:nvSpPr>
        <p:spPr>
          <a:xfrm>
            <a:off x="6497319" y="1990254"/>
            <a:ext cx="4610100" cy="393700"/>
          </a:xfrm>
        </p:spPr>
        <p:txBody>
          <a:bodyPr bIns="0" anchor="b"/>
          <a:lstStyle>
            <a:lvl1pPr marL="0" indent="0">
              <a:spcBef>
                <a:spcPts val="0"/>
              </a:spcBef>
              <a:buFontTx/>
              <a:buNone/>
              <a:defRPr sz="2000" b="1">
                <a:solidFill>
                  <a:srgbClr val="C3284C"/>
                </a:solidFill>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AT" noProof="0" dirty="0"/>
              <a:t>Überschrift</a:t>
            </a:r>
          </a:p>
        </p:txBody>
      </p:sp>
      <p:sp>
        <p:nvSpPr>
          <p:cNvPr id="15" name="Textplatzhalter 10">
            <a:extLst>
              <a:ext uri="{FF2B5EF4-FFF2-40B4-BE49-F238E27FC236}">
                <a16:creationId xmlns:a16="http://schemas.microsoft.com/office/drawing/2014/main" id="{6170D85E-B908-385D-D378-235A023CE6D2}"/>
              </a:ext>
            </a:extLst>
          </p:cNvPr>
          <p:cNvSpPr>
            <a:spLocks noGrp="1"/>
          </p:cNvSpPr>
          <p:nvPr>
            <p:ph type="body" sz="quarter" idx="20"/>
          </p:nvPr>
        </p:nvSpPr>
        <p:spPr>
          <a:xfrm>
            <a:off x="6496683" y="2384424"/>
            <a:ext cx="4610418" cy="3025775"/>
          </a:xfrm>
        </p:spPr>
        <p:txBody>
          <a:bodyPr/>
          <a:lstStyle>
            <a:lvl1pPr>
              <a:defRPr>
                <a:solidFill>
                  <a:srgbClr val="C3284C"/>
                </a:solidFill>
              </a:defRPr>
            </a:lvl1pPr>
            <a:lvl2pPr>
              <a:buClr>
                <a:schemeClr val="accent4"/>
              </a:buClr>
              <a:defRPr>
                <a:solidFill>
                  <a:srgbClr val="C3284C"/>
                </a:solidFill>
              </a:defRPr>
            </a:lvl2pPr>
            <a:lvl3pPr>
              <a:buClr>
                <a:schemeClr val="accent4"/>
              </a:buClr>
              <a:defRPr>
                <a:solidFill>
                  <a:srgbClr val="C3284C"/>
                </a:solidFill>
              </a:defRPr>
            </a:lvl3pPr>
            <a:lvl4pPr>
              <a:buClr>
                <a:schemeClr val="accent4"/>
              </a:buClr>
              <a:defRPr>
                <a:solidFill>
                  <a:srgbClr val="C3284C"/>
                </a:solidFill>
              </a:defRPr>
            </a:lvl4pPr>
            <a:lvl5pPr>
              <a:buClr>
                <a:schemeClr val="accent4"/>
              </a:buClr>
              <a:defRPr>
                <a:solidFill>
                  <a:srgbClr val="C3284C"/>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952285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8416B4-AD5B-9FB8-3FDE-FA45D78AD2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
            <a:ext cx="12192000" cy="6855968"/>
          </a:xfrm>
          <a:prstGeom prst="rect">
            <a:avLst/>
          </a:prstGeom>
        </p:spPr>
      </p:pic>
      <p:pic>
        <p:nvPicPr>
          <p:cNvPr id="5" name="Picture 6">
            <a:extLst>
              <a:ext uri="{FF2B5EF4-FFF2-40B4-BE49-F238E27FC236}">
                <a16:creationId xmlns:a16="http://schemas.microsoft.com/office/drawing/2014/main" id="{32A39D51-AE7D-F242-6F2B-A9F7E9D046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485750" y="549080"/>
            <a:ext cx="2217062" cy="686183"/>
          </a:xfrm>
          <a:prstGeom prst="rect">
            <a:avLst/>
          </a:prstGeom>
        </p:spPr>
      </p:pic>
      <p:sp>
        <p:nvSpPr>
          <p:cNvPr id="7" name="Text Placeholder 12">
            <a:extLst>
              <a:ext uri="{FF2B5EF4-FFF2-40B4-BE49-F238E27FC236}">
                <a16:creationId xmlns:a16="http://schemas.microsoft.com/office/drawing/2014/main" id="{27F2F34A-BCF1-FF2A-355F-320EDAABCE6F}"/>
              </a:ext>
            </a:extLst>
          </p:cNvPr>
          <p:cNvSpPr>
            <a:spLocks noGrp="1"/>
          </p:cNvSpPr>
          <p:nvPr>
            <p:ph type="body" sz="quarter" idx="16" hasCustomPrompt="1"/>
          </p:nvPr>
        </p:nvSpPr>
        <p:spPr>
          <a:xfrm>
            <a:off x="838200" y="5881291"/>
            <a:ext cx="5991225" cy="393700"/>
          </a:xfrm>
        </p:spPr>
        <p:txBody>
          <a:bodyPr bIns="0" anchor="ctr"/>
          <a:lstStyle>
            <a:lvl1pPr marL="0" indent="0">
              <a:spcBef>
                <a:spcPts val="0"/>
              </a:spcBef>
              <a:buFontTx/>
              <a:buNone/>
              <a:defRPr sz="1800" b="1" spc="0" baseline="0">
                <a:latin typeface="Source Sans Pro" panose="020B0503030403020204" pitchFamily="34" charset="0"/>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DE" noProof="0" dirty="0"/>
              <a:t>Kontakt einfügen</a:t>
            </a:r>
          </a:p>
        </p:txBody>
      </p:sp>
      <p:sp>
        <p:nvSpPr>
          <p:cNvPr id="9" name="Textfeld 8">
            <a:extLst>
              <a:ext uri="{FF2B5EF4-FFF2-40B4-BE49-F238E27FC236}">
                <a16:creationId xmlns:a16="http://schemas.microsoft.com/office/drawing/2014/main" id="{1AFFD44D-02AD-C018-D56C-1C141EF0F1C1}"/>
              </a:ext>
            </a:extLst>
          </p:cNvPr>
          <p:cNvSpPr txBox="1"/>
          <p:nvPr userDrawn="1"/>
        </p:nvSpPr>
        <p:spPr>
          <a:xfrm>
            <a:off x="3008121" y="2144613"/>
            <a:ext cx="6197600" cy="2452946"/>
          </a:xfrm>
          <a:prstGeom prst="rect">
            <a:avLst/>
          </a:prstGeom>
          <a:noFill/>
        </p:spPr>
        <p:txBody>
          <a:bodyPr wrap="square" lIns="0" tIns="0" rIns="0" bIns="0" anchor="b">
            <a:noAutofit/>
          </a:bodyPr>
          <a:lstStyle/>
          <a:p>
            <a:pPr marR="0" algn="ctr" rtl="0"/>
            <a:r>
              <a:rPr lang="de-DE" sz="19000" b="1" i="0" u="none" strike="noStrike" baseline="30000" dirty="0">
                <a:solidFill>
                  <a:schemeClr val="accent1"/>
                </a:solidFill>
                <a:latin typeface="Source Sans Pro" panose="020B0503030403020204" pitchFamily="34" charset="0"/>
              </a:rPr>
              <a:t>DANKE</a:t>
            </a:r>
          </a:p>
        </p:txBody>
      </p:sp>
    </p:spTree>
    <p:extLst>
      <p:ext uri="{BB962C8B-B14F-4D97-AF65-F5344CB8AC3E}">
        <p14:creationId xmlns:p14="http://schemas.microsoft.com/office/powerpoint/2010/main" val="1418760950"/>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65F7CF-F074-86AE-4D08-4BE6B5DD877A}"/>
              </a:ext>
            </a:extLst>
          </p:cNvPr>
          <p:cNvSpPr>
            <a:spLocks noGrp="1"/>
          </p:cNvSpPr>
          <p:nvPr>
            <p:ph type="title"/>
          </p:nvPr>
        </p:nvSpPr>
        <p:spPr/>
        <p:txBody>
          <a:bodyPr/>
          <a:lstStyle/>
          <a:p>
            <a:r>
              <a:rPr lang="de-AT" noProof="0" dirty="0"/>
              <a:t>Mastertitelformat bearbeiten</a:t>
            </a:r>
            <a:endParaRPr lang="de-DE" noProof="0" dirty="0"/>
          </a:p>
        </p:txBody>
      </p:sp>
      <p:sp>
        <p:nvSpPr>
          <p:cNvPr id="3" name="Fußzeilenplatzhalter 2">
            <a:extLst>
              <a:ext uri="{FF2B5EF4-FFF2-40B4-BE49-F238E27FC236}">
                <a16:creationId xmlns:a16="http://schemas.microsoft.com/office/drawing/2014/main" id="{4A8A7F94-19B3-EE26-62F4-B0E173C248A3}"/>
              </a:ext>
            </a:extLst>
          </p:cNvPr>
          <p:cNvSpPr>
            <a:spLocks noGrp="1"/>
          </p:cNvSpPr>
          <p:nvPr>
            <p:ph type="ftr" sz="quarter" idx="10"/>
          </p:nvPr>
        </p:nvSpPr>
        <p:spPr/>
        <p:txBody>
          <a:bodyPr/>
          <a:lstStyle/>
          <a:p>
            <a:r>
              <a:rPr lang="de-DE" noProof="0"/>
              <a:t>Hier steht der Titel der Präsentation</a:t>
            </a:r>
            <a:endParaRPr lang="de-AT" noProof="0" dirty="0"/>
          </a:p>
        </p:txBody>
      </p:sp>
      <p:sp>
        <p:nvSpPr>
          <p:cNvPr id="6" name="Foliennummernplatzhalter 5">
            <a:extLst>
              <a:ext uri="{FF2B5EF4-FFF2-40B4-BE49-F238E27FC236}">
                <a16:creationId xmlns:a16="http://schemas.microsoft.com/office/drawing/2014/main" id="{0AD88C0E-944B-5835-9155-9A34D8A865DE}"/>
              </a:ext>
            </a:extLst>
          </p:cNvPr>
          <p:cNvSpPr>
            <a:spLocks noGrp="1"/>
          </p:cNvSpPr>
          <p:nvPr>
            <p:ph type="sldNum" sz="quarter" idx="11"/>
          </p:nvPr>
        </p:nvSpPr>
        <p:spPr/>
        <p:txBody>
          <a:bodyPr/>
          <a:lstStyle/>
          <a:p>
            <a:fld id="{9419B8D7-4B09-4587-AE34-C8E98D5D215D}" type="slidenum">
              <a:rPr lang="de-AT" noProof="0" smtClean="0"/>
              <a:pPr/>
              <a:t>‹Nr.›</a:t>
            </a:fld>
            <a:endParaRPr lang="de-AT" noProof="0" dirty="0"/>
          </a:p>
        </p:txBody>
      </p:sp>
    </p:spTree>
    <p:extLst>
      <p:ext uri="{BB962C8B-B14F-4D97-AF65-F5344CB8AC3E}">
        <p14:creationId xmlns:p14="http://schemas.microsoft.com/office/powerpoint/2010/main" val="252041405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Endfoli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E88416B4-AD5B-9FB8-3FDE-FA45D78AD2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6"/>
            <a:ext cx="12192000" cy="6855968"/>
          </a:xfrm>
          <a:prstGeom prst="rect">
            <a:avLst/>
          </a:prstGeom>
        </p:spPr>
      </p:pic>
      <p:sp>
        <p:nvSpPr>
          <p:cNvPr id="6" name="Textplatzhalter 5">
            <a:extLst>
              <a:ext uri="{FF2B5EF4-FFF2-40B4-BE49-F238E27FC236}">
                <a16:creationId xmlns:a16="http://schemas.microsoft.com/office/drawing/2014/main" id="{7DA9F92D-FA58-BA72-AE2C-3CFBF6688C15}"/>
              </a:ext>
            </a:extLst>
          </p:cNvPr>
          <p:cNvSpPr>
            <a:spLocks noGrp="1"/>
          </p:cNvSpPr>
          <p:nvPr>
            <p:ph type="body" sz="quarter" idx="17" hasCustomPrompt="1"/>
          </p:nvPr>
        </p:nvSpPr>
        <p:spPr>
          <a:xfrm>
            <a:off x="1546225" y="2440142"/>
            <a:ext cx="9099550" cy="939800"/>
          </a:xfrm>
        </p:spPr>
        <p:txBody>
          <a:bodyPr anchor="ctr"/>
          <a:lstStyle>
            <a:lvl1pPr algn="ctr">
              <a:lnSpc>
                <a:spcPct val="100000"/>
              </a:lnSpc>
              <a:spcBef>
                <a:spcPts val="0"/>
              </a:spcBef>
              <a:defRPr lang="de-AT" sz="12500" b="1" i="0" u="none" strike="noStrike" kern="1200" cap="all" baseline="0" dirty="0">
                <a:solidFill>
                  <a:schemeClr val="accent1"/>
                </a:solidFill>
                <a:latin typeface="Source Sans Pro" panose="020B0503030403020204" pitchFamily="34" charset="0"/>
                <a:ea typeface="+mn-ea"/>
                <a:cs typeface="+mn-cs"/>
              </a:defRPr>
            </a:lvl1pPr>
          </a:lstStyle>
          <a:p>
            <a:pPr lvl="0"/>
            <a:r>
              <a:rPr lang="de-DE" dirty="0"/>
              <a:t>TEXT BEARBEITEN</a:t>
            </a:r>
            <a:endParaRPr lang="de-AT" dirty="0"/>
          </a:p>
        </p:txBody>
      </p:sp>
      <p:pic>
        <p:nvPicPr>
          <p:cNvPr id="5" name="Picture 6">
            <a:extLst>
              <a:ext uri="{FF2B5EF4-FFF2-40B4-BE49-F238E27FC236}">
                <a16:creationId xmlns:a16="http://schemas.microsoft.com/office/drawing/2014/main" id="{32A39D51-AE7D-F242-6F2B-A9F7E9D046B2}"/>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9485750" y="549080"/>
            <a:ext cx="2217062" cy="686183"/>
          </a:xfrm>
          <a:prstGeom prst="rect">
            <a:avLst/>
          </a:prstGeom>
        </p:spPr>
      </p:pic>
      <p:sp>
        <p:nvSpPr>
          <p:cNvPr id="7" name="Text Placeholder 12">
            <a:extLst>
              <a:ext uri="{FF2B5EF4-FFF2-40B4-BE49-F238E27FC236}">
                <a16:creationId xmlns:a16="http://schemas.microsoft.com/office/drawing/2014/main" id="{27F2F34A-BCF1-FF2A-355F-320EDAABCE6F}"/>
              </a:ext>
            </a:extLst>
          </p:cNvPr>
          <p:cNvSpPr>
            <a:spLocks noGrp="1"/>
          </p:cNvSpPr>
          <p:nvPr>
            <p:ph type="body" sz="quarter" idx="16" hasCustomPrompt="1"/>
          </p:nvPr>
        </p:nvSpPr>
        <p:spPr>
          <a:xfrm>
            <a:off x="838200" y="5881291"/>
            <a:ext cx="5991225" cy="393700"/>
          </a:xfrm>
        </p:spPr>
        <p:txBody>
          <a:bodyPr bIns="0" anchor="ctr"/>
          <a:lstStyle>
            <a:lvl1pPr marL="0" indent="0">
              <a:spcBef>
                <a:spcPts val="0"/>
              </a:spcBef>
              <a:buFontTx/>
              <a:buNone/>
              <a:defRPr sz="1800" b="1" spc="0" baseline="0">
                <a:latin typeface="Source Sans Pro" panose="020B0503030403020204" pitchFamily="34" charset="0"/>
              </a:defRPr>
            </a:lvl1pPr>
            <a:lvl2pPr marL="457200" indent="0">
              <a:buFontTx/>
              <a:buNone/>
              <a:defRPr b="1"/>
            </a:lvl2pPr>
            <a:lvl3pPr marL="914400" indent="0">
              <a:buFontTx/>
              <a:buNone/>
              <a:defRPr b="1"/>
            </a:lvl3pPr>
            <a:lvl4pPr marL="1371600" indent="0">
              <a:buFontTx/>
              <a:buNone/>
              <a:defRPr b="1"/>
            </a:lvl4pPr>
            <a:lvl5pPr marL="1828800" indent="0">
              <a:buFontTx/>
              <a:buNone/>
              <a:defRPr b="1"/>
            </a:lvl5pPr>
          </a:lstStyle>
          <a:p>
            <a:pPr lvl="0"/>
            <a:r>
              <a:rPr lang="de-DE" noProof="0" dirty="0"/>
              <a:t>Kontakt einfügen</a:t>
            </a:r>
          </a:p>
        </p:txBody>
      </p:sp>
    </p:spTree>
    <p:extLst>
      <p:ext uri="{BB962C8B-B14F-4D97-AF65-F5344CB8AC3E}">
        <p14:creationId xmlns:p14="http://schemas.microsoft.com/office/powerpoint/2010/main" val="132502805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C5A74BB-A3E7-2BF9-F60B-C0BD6AC931C5}"/>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Lst>
          </a:blip>
          <a:srcRect/>
          <a:stretch/>
        </p:blipFill>
        <p:spPr>
          <a:xfrm>
            <a:off x="0" y="2032"/>
            <a:ext cx="12192000" cy="6855968"/>
          </a:xfrm>
          <a:prstGeom prst="rect">
            <a:avLst/>
          </a:prstGeom>
        </p:spPr>
      </p:pic>
      <p:sp>
        <p:nvSpPr>
          <p:cNvPr id="2" name="Titelplatzhalter 1">
            <a:extLst>
              <a:ext uri="{FF2B5EF4-FFF2-40B4-BE49-F238E27FC236}">
                <a16:creationId xmlns:a16="http://schemas.microsoft.com/office/drawing/2014/main" id="{92B585E1-5D01-DFFF-2345-0D5F9400E0F8}"/>
              </a:ext>
            </a:extLst>
          </p:cNvPr>
          <p:cNvSpPr>
            <a:spLocks noGrp="1"/>
          </p:cNvSpPr>
          <p:nvPr>
            <p:ph type="title"/>
          </p:nvPr>
        </p:nvSpPr>
        <p:spPr>
          <a:xfrm>
            <a:off x="838200" y="203086"/>
            <a:ext cx="10515600" cy="392257"/>
          </a:xfrm>
          <a:prstGeom prst="rect">
            <a:avLst/>
          </a:prstGeom>
        </p:spPr>
        <p:txBody>
          <a:bodyPr vert="horz" lIns="91440" tIns="45720" rIns="91440" bIns="45720" rtlCol="0" anchor="ctr">
            <a:noAutofit/>
          </a:bodyPr>
          <a:lstStyle/>
          <a:p>
            <a:r>
              <a:rPr lang="de-AT" noProof="0" dirty="0"/>
              <a:t>Mastertitelformat bearbeiten</a:t>
            </a:r>
          </a:p>
        </p:txBody>
      </p:sp>
      <p:sp>
        <p:nvSpPr>
          <p:cNvPr id="3" name="Textplatzhalter 2">
            <a:extLst>
              <a:ext uri="{FF2B5EF4-FFF2-40B4-BE49-F238E27FC236}">
                <a16:creationId xmlns:a16="http://schemas.microsoft.com/office/drawing/2014/main" id="{D51A141E-778C-FE84-22E4-9F608E687B02}"/>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de-AT" noProof="0" dirty="0"/>
              <a:t>Mastertextformat bearbeiten</a:t>
            </a:r>
          </a:p>
          <a:p>
            <a:pPr lvl="1"/>
            <a:r>
              <a:rPr lang="de-AT" noProof="0" dirty="0"/>
              <a:t>Zweite Ebene</a:t>
            </a:r>
          </a:p>
          <a:p>
            <a:pPr lvl="2"/>
            <a:r>
              <a:rPr lang="de-AT" noProof="0" dirty="0"/>
              <a:t>Dritte Ebene</a:t>
            </a:r>
          </a:p>
          <a:p>
            <a:pPr lvl="3"/>
            <a:r>
              <a:rPr lang="de-AT" noProof="0" dirty="0"/>
              <a:t>Vierte Ebene</a:t>
            </a:r>
          </a:p>
          <a:p>
            <a:pPr lvl="4"/>
            <a:r>
              <a:rPr lang="de-AT" noProof="0" dirty="0"/>
              <a:t>Fünfte Ebene</a:t>
            </a:r>
          </a:p>
        </p:txBody>
      </p:sp>
      <p:sp>
        <p:nvSpPr>
          <p:cNvPr id="5" name="Fußzeilenplatzhalter 4">
            <a:extLst>
              <a:ext uri="{FF2B5EF4-FFF2-40B4-BE49-F238E27FC236}">
                <a16:creationId xmlns:a16="http://schemas.microsoft.com/office/drawing/2014/main" id="{588C15B7-DDD7-EC54-FE3F-D31430CB71AD}"/>
              </a:ext>
            </a:extLst>
          </p:cNvPr>
          <p:cNvSpPr>
            <a:spLocks noGrp="1"/>
          </p:cNvSpPr>
          <p:nvPr>
            <p:ph type="ftr" sz="quarter" idx="3"/>
          </p:nvPr>
        </p:nvSpPr>
        <p:spPr>
          <a:xfrm>
            <a:off x="5447004" y="6510656"/>
            <a:ext cx="4473577" cy="144258"/>
          </a:xfrm>
          <a:prstGeom prst="rect">
            <a:avLst/>
          </a:prstGeom>
        </p:spPr>
        <p:txBody>
          <a:bodyPr vert="horz" lIns="91440" tIns="45720" rIns="91440" bIns="45720" rtlCol="0" anchor="ctr">
            <a:noAutofit/>
          </a:bodyPr>
          <a:lstStyle>
            <a:lvl1pPr algn="r">
              <a:defRPr sz="1000" b="1">
                <a:solidFill>
                  <a:schemeClr val="tx1"/>
                </a:solidFill>
              </a:defRPr>
            </a:lvl1pPr>
          </a:lstStyle>
          <a:p>
            <a:r>
              <a:rPr lang="de-DE" noProof="0" dirty="0"/>
              <a:t>Hier steht der Titel der Präsentation</a:t>
            </a:r>
            <a:endParaRPr lang="de-AT" noProof="0" dirty="0"/>
          </a:p>
        </p:txBody>
      </p:sp>
      <p:sp>
        <p:nvSpPr>
          <p:cNvPr id="6" name="Foliennummernplatzhalter 5">
            <a:extLst>
              <a:ext uri="{FF2B5EF4-FFF2-40B4-BE49-F238E27FC236}">
                <a16:creationId xmlns:a16="http://schemas.microsoft.com/office/drawing/2014/main" id="{0E6CD968-9548-9370-88D0-0A6110516F71}"/>
              </a:ext>
            </a:extLst>
          </p:cNvPr>
          <p:cNvSpPr>
            <a:spLocks noGrp="1"/>
          </p:cNvSpPr>
          <p:nvPr>
            <p:ph type="sldNum" sz="quarter" idx="4"/>
          </p:nvPr>
        </p:nvSpPr>
        <p:spPr>
          <a:xfrm>
            <a:off x="9948862" y="6510656"/>
            <a:ext cx="207311" cy="144258"/>
          </a:xfrm>
          <a:prstGeom prst="rect">
            <a:avLst/>
          </a:prstGeom>
          <a:noFill/>
        </p:spPr>
        <p:txBody>
          <a:bodyPr vert="horz" lIns="0" tIns="45720" rIns="0" bIns="45720" rtlCol="0" anchor="ctr">
            <a:noAutofit/>
          </a:bodyPr>
          <a:lstStyle>
            <a:lvl1pPr algn="r">
              <a:defRPr sz="1000" b="1">
                <a:solidFill>
                  <a:schemeClr val="tx1"/>
                </a:solidFill>
              </a:defRPr>
            </a:lvl1pPr>
          </a:lstStyle>
          <a:p>
            <a:fld id="{9419B8D7-4B09-4587-AE34-C8E98D5D215D}" type="slidenum">
              <a:rPr lang="de-AT" noProof="0" smtClean="0"/>
              <a:pPr/>
              <a:t>‹Nr.›</a:t>
            </a:fld>
            <a:endParaRPr lang="de-AT" noProof="0" dirty="0"/>
          </a:p>
        </p:txBody>
      </p:sp>
      <p:pic>
        <p:nvPicPr>
          <p:cNvPr id="7" name="Picture 6">
            <a:extLst>
              <a:ext uri="{FF2B5EF4-FFF2-40B4-BE49-F238E27FC236}">
                <a16:creationId xmlns:a16="http://schemas.microsoft.com/office/drawing/2014/main" id="{67362D1D-0A3C-1286-24DA-EE4EFD247307}"/>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0608470" y="6302693"/>
            <a:ext cx="1343026" cy="415668"/>
          </a:xfrm>
          <a:prstGeom prst="rect">
            <a:avLst/>
          </a:prstGeom>
        </p:spPr>
      </p:pic>
      <p:cxnSp>
        <p:nvCxnSpPr>
          <p:cNvPr id="8" name="Gerader Verbinder 7">
            <a:extLst>
              <a:ext uri="{FF2B5EF4-FFF2-40B4-BE49-F238E27FC236}">
                <a16:creationId xmlns:a16="http://schemas.microsoft.com/office/drawing/2014/main" id="{00574489-22F8-7560-B6D0-85A7155D5488}"/>
              </a:ext>
            </a:extLst>
          </p:cNvPr>
          <p:cNvCxnSpPr/>
          <p:nvPr userDrawn="1"/>
        </p:nvCxnSpPr>
        <p:spPr>
          <a:xfrm>
            <a:off x="9954419" y="6510656"/>
            <a:ext cx="0" cy="14400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886860"/>
      </p:ext>
    </p:extLst>
  </p:cSld>
  <p:clrMap bg1="lt1" tx1="dk1" bg2="lt2" tx2="dk2" accent1="accent1" accent2="accent2" accent3="accent3" accent4="accent4" accent5="accent5" accent6="accent6" hlink="hlink" folHlink="folHlink"/>
  <p:sldLayoutIdLst>
    <p:sldLayoutId id="2147483654" r:id="rId1"/>
    <p:sldLayoutId id="2147483650" r:id="rId2"/>
    <p:sldLayoutId id="2147483657" r:id="rId3"/>
    <p:sldLayoutId id="2147483658" r:id="rId4"/>
    <p:sldLayoutId id="2147483659" r:id="rId5"/>
    <p:sldLayoutId id="2147483656" r:id="rId6"/>
    <p:sldLayoutId id="2147483660" r:id="rId7"/>
    <p:sldLayoutId id="2147483661" r:id="rId8"/>
  </p:sldLayoutIdLst>
  <p:hf hdr="0" dt="0"/>
  <p:txStyles>
    <p:titleStyle>
      <a:lvl1pPr algn="l" defTabSz="914400" rtl="0" eaLnBrk="1" latinLnBrk="0" hangingPunct="1">
        <a:lnSpc>
          <a:spcPct val="90000"/>
        </a:lnSpc>
        <a:spcBef>
          <a:spcPct val="0"/>
        </a:spcBef>
        <a:buNone/>
        <a:defRPr sz="24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400"/>
        </a:spcBef>
        <a:buFontTx/>
        <a:buNone/>
        <a:defRPr sz="1800" kern="1200">
          <a:solidFill>
            <a:schemeClr val="tx1"/>
          </a:solidFill>
          <a:latin typeface="+mn-lt"/>
          <a:ea typeface="+mn-ea"/>
          <a:cs typeface="+mn-cs"/>
        </a:defRPr>
      </a:lvl1pPr>
      <a:lvl2pPr marL="179388" indent="-179388" algn="l" defTabSz="914400" rtl="0" eaLnBrk="1" latinLnBrk="0" hangingPunct="1">
        <a:lnSpc>
          <a:spcPct val="90000"/>
        </a:lnSpc>
        <a:spcBef>
          <a:spcPts val="300"/>
        </a:spcBef>
        <a:buClr>
          <a:schemeClr val="accent1"/>
        </a:buClr>
        <a:buSzPct val="125000"/>
        <a:buFont typeface="Arial" panose="020B0604020202020204" pitchFamily="34" charset="0"/>
        <a:buChar char="•"/>
        <a:defRPr sz="1800" kern="1200">
          <a:solidFill>
            <a:schemeClr val="tx1"/>
          </a:solidFill>
          <a:latin typeface="+mn-lt"/>
          <a:ea typeface="+mn-ea"/>
          <a:cs typeface="+mn-cs"/>
        </a:defRPr>
      </a:lvl2pPr>
      <a:lvl3pPr marL="358775" indent="-179388" algn="l" defTabSz="914400" rtl="0" eaLnBrk="1" latinLnBrk="0" hangingPunct="1">
        <a:lnSpc>
          <a:spcPct val="90000"/>
        </a:lnSpc>
        <a:spcBef>
          <a:spcPts val="2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3pPr>
      <a:lvl4pPr marL="536575" indent="-131763" algn="l" defTabSz="914400" rtl="0" eaLnBrk="1" latinLnBrk="0" hangingPunct="1">
        <a:lnSpc>
          <a:spcPct val="90000"/>
        </a:lnSpc>
        <a:spcBef>
          <a:spcPts val="100"/>
        </a:spcBef>
        <a:buClr>
          <a:schemeClr val="tx2"/>
        </a:buClr>
        <a:buSzPct val="125000"/>
        <a:buFont typeface="Arial" panose="020B0604020202020204" pitchFamily="34" charset="0"/>
        <a:buChar char="•"/>
        <a:defRPr sz="1800" kern="1200">
          <a:solidFill>
            <a:schemeClr val="tx1"/>
          </a:solidFill>
          <a:latin typeface="+mn-lt"/>
          <a:ea typeface="+mn-ea"/>
          <a:cs typeface="+mn-cs"/>
        </a:defRPr>
      </a:lvl4pPr>
      <a:lvl5pPr marL="715963" indent="-139700" algn="l" defTabSz="914400" rtl="0" eaLnBrk="1" latinLnBrk="0" hangingPunct="1">
        <a:lnSpc>
          <a:spcPct val="90000"/>
        </a:lnSpc>
        <a:spcBef>
          <a:spcPts val="100"/>
        </a:spcBef>
        <a:buClr>
          <a:schemeClr val="tx2"/>
        </a:buClr>
        <a:buSzPct val="10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0.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Ein Bild, das Wolke, Himmel, Screenshot, Haus enthält.&#10;&#10;KI-generierte Inhalte können fehlerhaft sein.">
            <a:extLst>
              <a:ext uri="{FF2B5EF4-FFF2-40B4-BE49-F238E27FC236}">
                <a16:creationId xmlns:a16="http://schemas.microsoft.com/office/drawing/2014/main" id="{C05D9EAA-3B41-C250-5D2D-932B6E9645E5}"/>
              </a:ext>
            </a:extLst>
          </p:cNvPr>
          <p:cNvPicPr>
            <a:picLocks noChangeAspect="1"/>
          </p:cNvPicPr>
          <p:nvPr/>
        </p:nvPicPr>
        <p:blipFill>
          <a:blip r:embed="rId3">
            <a:extLst>
              <a:ext uri="{28A0092B-C50C-407E-A947-70E740481C1C}">
                <a14:useLocalDpi xmlns:a14="http://schemas.microsoft.com/office/drawing/2010/main" val="0"/>
              </a:ext>
            </a:extLst>
          </a:blip>
          <a:srcRect r="65523"/>
          <a:stretch/>
        </p:blipFill>
        <p:spPr>
          <a:xfrm>
            <a:off x="31744" y="35350"/>
            <a:ext cx="1970051" cy="1902856"/>
          </a:xfrm>
          <a:prstGeom prst="rect">
            <a:avLst/>
          </a:prstGeom>
        </p:spPr>
      </p:pic>
      <p:sp>
        <p:nvSpPr>
          <p:cNvPr id="7" name="Titel 6">
            <a:extLst>
              <a:ext uri="{FF2B5EF4-FFF2-40B4-BE49-F238E27FC236}">
                <a16:creationId xmlns:a16="http://schemas.microsoft.com/office/drawing/2014/main" id="{6CEC3CEB-2B5F-AADB-3A48-3955AAA130EB}"/>
              </a:ext>
            </a:extLst>
          </p:cNvPr>
          <p:cNvSpPr>
            <a:spLocks noGrp="1"/>
          </p:cNvSpPr>
          <p:nvPr>
            <p:ph type="title"/>
          </p:nvPr>
        </p:nvSpPr>
        <p:spPr>
          <a:xfrm>
            <a:off x="838200" y="1428749"/>
            <a:ext cx="10515600" cy="3422649"/>
          </a:xfrm>
        </p:spPr>
        <p:txBody>
          <a:bodyPr anchor="t"/>
          <a:lstStyle/>
          <a:p>
            <a:r>
              <a:rPr lang="de-DE" sz="3000" spc="0" dirty="0"/>
              <a:t/>
            </a:r>
            <a:br>
              <a:rPr lang="de-DE" sz="3000" spc="0" dirty="0"/>
            </a:br>
            <a:r>
              <a:rPr lang="de-DE" sz="3000" spc="0" dirty="0"/>
              <a:t/>
            </a:r>
            <a:br>
              <a:rPr lang="de-DE" sz="3000" spc="0" dirty="0"/>
            </a:br>
            <a:r>
              <a:rPr lang="de-DE" sz="3000" spc="0" dirty="0"/>
              <a:t>Quality Control of </a:t>
            </a:r>
            <a:r>
              <a:rPr lang="de-DE" sz="3000" spc="0" dirty="0" err="1"/>
              <a:t>Precipitation</a:t>
            </a:r>
            <a:r>
              <a:rPr lang="de-DE" sz="3000" spc="0" dirty="0"/>
              <a:t> Data @ GeoSphere Austria</a:t>
            </a:r>
            <a:br>
              <a:rPr lang="de-DE" sz="3000" spc="0" dirty="0"/>
            </a:br>
            <a:r>
              <a:rPr lang="de-DE" sz="3000" spc="0" dirty="0"/>
              <a:t/>
            </a:r>
            <a:br>
              <a:rPr lang="de-DE" sz="3000" spc="0" dirty="0"/>
            </a:br>
            <a:r>
              <a:rPr lang="de-DE" sz="3000" spc="0" dirty="0"/>
              <a:t/>
            </a:r>
            <a:br>
              <a:rPr lang="de-DE" sz="3000" spc="0" dirty="0"/>
            </a:br>
            <a:r>
              <a:rPr lang="de-DE" sz="3000" spc="0" dirty="0"/>
              <a:t/>
            </a:r>
            <a:br>
              <a:rPr lang="de-DE" sz="3000" spc="0" dirty="0"/>
            </a:br>
            <a:r>
              <a:rPr lang="de-DE" sz="2000" spc="0" dirty="0"/>
              <a:t>Data Quality and </a:t>
            </a:r>
            <a:r>
              <a:rPr lang="de-DE" sz="2000" spc="0" dirty="0" err="1"/>
              <a:t>Digitization</a:t>
            </a:r>
            <a:r>
              <a:rPr lang="de-DE" sz="3000" spc="0" dirty="0"/>
              <a:t/>
            </a:r>
            <a:br>
              <a:rPr lang="de-DE" sz="3000" spc="0" dirty="0"/>
            </a:br>
            <a:r>
              <a:rPr lang="de-DE" sz="2000" b="0" spc="0" dirty="0"/>
              <a:t>Niko Filipovic*, Anita Paul, Geyer Florian</a:t>
            </a:r>
            <a:endParaRPr lang="de-DE" sz="3000" b="0" spc="0" dirty="0"/>
          </a:p>
        </p:txBody>
      </p:sp>
      <p:sp>
        <p:nvSpPr>
          <p:cNvPr id="10" name="Textplatzhalter 9">
            <a:extLst>
              <a:ext uri="{FF2B5EF4-FFF2-40B4-BE49-F238E27FC236}">
                <a16:creationId xmlns:a16="http://schemas.microsoft.com/office/drawing/2014/main" id="{06CA4DB3-E96C-6F1C-AA48-EE1DE1842D96}"/>
              </a:ext>
            </a:extLst>
          </p:cNvPr>
          <p:cNvSpPr>
            <a:spLocks noGrp="1"/>
          </p:cNvSpPr>
          <p:nvPr>
            <p:ph type="body" sz="quarter" idx="15"/>
          </p:nvPr>
        </p:nvSpPr>
        <p:spPr/>
        <p:txBody>
          <a:bodyPr/>
          <a:lstStyle/>
          <a:p>
            <a:r>
              <a:rPr lang="de-DE" dirty="0"/>
              <a:t>*niko.filipovic@geosphere.at</a:t>
            </a:r>
          </a:p>
        </p:txBody>
      </p:sp>
      <p:sp>
        <p:nvSpPr>
          <p:cNvPr id="3" name="Textplatzhalter 2"/>
          <p:cNvSpPr>
            <a:spLocks noGrp="1"/>
          </p:cNvSpPr>
          <p:nvPr>
            <p:ph type="body" sz="quarter" idx="17"/>
          </p:nvPr>
        </p:nvSpPr>
        <p:spPr>
          <a:xfrm>
            <a:off x="2001795" y="794165"/>
            <a:ext cx="5991225" cy="393700"/>
          </a:xfrm>
        </p:spPr>
        <p:txBody>
          <a:bodyPr/>
          <a:lstStyle/>
          <a:p>
            <a:r>
              <a:rPr lang="de-DE" b="1" dirty="0"/>
              <a:t>15th EUMETNET Data Management Workshop, Oslo 2025</a:t>
            </a:r>
          </a:p>
        </p:txBody>
      </p:sp>
      <p:pic>
        <p:nvPicPr>
          <p:cNvPr id="8" name="Bildplatzhalter 7">
            <a:extLst>
              <a:ext uri="{FF2B5EF4-FFF2-40B4-BE49-F238E27FC236}">
                <a16:creationId xmlns:a16="http://schemas.microsoft.com/office/drawing/2014/main" id="{8ECD9617-E310-1F6D-3709-4AA492C9FD6F}"/>
              </a:ext>
            </a:extLst>
          </p:cNvPr>
          <p:cNvPicPr>
            <a:picLocks noGrp="1" noChangeAspect="1"/>
          </p:cNvPicPr>
          <p:nvPr>
            <p:ph type="pic" sz="quarter" idx="14"/>
          </p:nvPr>
        </p:nvPicPr>
        <p:blipFill>
          <a:blip r:embed="rId4" cstate="hqprint">
            <a:extLst>
              <a:ext uri="{28A0092B-C50C-407E-A947-70E740481C1C}">
                <a14:useLocalDpi xmlns:a14="http://schemas.microsoft.com/office/drawing/2010/main" val="0"/>
              </a:ext>
            </a:extLst>
          </a:blip>
          <a:srcRect t="20146" b="20146"/>
          <a:stretch/>
        </p:blipFill>
        <p:spPr/>
      </p:pic>
      <p:sp>
        <p:nvSpPr>
          <p:cNvPr id="5" name="Textfeld 4">
            <a:extLst>
              <a:ext uri="{FF2B5EF4-FFF2-40B4-BE49-F238E27FC236}">
                <a16:creationId xmlns:a16="http://schemas.microsoft.com/office/drawing/2014/main" id="{4971A886-63AB-60F2-3DCB-40AB75C6FF1A}"/>
              </a:ext>
            </a:extLst>
          </p:cNvPr>
          <p:cNvSpPr txBox="1"/>
          <p:nvPr/>
        </p:nvSpPr>
        <p:spPr>
          <a:xfrm>
            <a:off x="6953250" y="6483156"/>
            <a:ext cx="4295775" cy="338554"/>
          </a:xfrm>
          <a:prstGeom prst="rect">
            <a:avLst/>
          </a:prstGeom>
          <a:noFill/>
        </p:spPr>
        <p:txBody>
          <a:bodyPr wrap="square" rtlCol="0">
            <a:spAutoFit/>
          </a:bodyPr>
          <a:lstStyle/>
          <a:p>
            <a:r>
              <a:rPr lang="de-DE" sz="1600" i="1" dirty="0"/>
              <a:t>Station </a:t>
            </a:r>
            <a:r>
              <a:rPr lang="de-DE" sz="1600" i="1" dirty="0" err="1"/>
              <a:t>Galzig</a:t>
            </a:r>
            <a:r>
              <a:rPr lang="de-DE" sz="1600" i="1" dirty="0"/>
              <a:t> © GeoSphere Austria</a:t>
            </a:r>
            <a:endParaRPr lang="en-GB" sz="1600" i="1" dirty="0"/>
          </a:p>
        </p:txBody>
      </p:sp>
    </p:spTree>
    <p:extLst>
      <p:ext uri="{BB962C8B-B14F-4D97-AF65-F5344CB8AC3E}">
        <p14:creationId xmlns:p14="http://schemas.microsoft.com/office/powerpoint/2010/main" val="18972769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Diagramm 13"/>
          <p:cNvGraphicFramePr/>
          <p:nvPr>
            <p:extLst>
              <p:ext uri="{D42A27DB-BD31-4B8C-83A1-F6EECF244321}">
                <p14:modId xmlns:p14="http://schemas.microsoft.com/office/powerpoint/2010/main" val="351201283"/>
              </p:ext>
            </p:extLst>
          </p:nvPr>
        </p:nvGraphicFramePr>
        <p:xfrm>
          <a:off x="87924" y="1264878"/>
          <a:ext cx="1198562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p:txBody>
          <a:bodyPr/>
          <a:lstStyle/>
          <a:p>
            <a:r>
              <a:rPr lang="de-DE" dirty="0">
                <a:solidFill>
                  <a:schemeClr val="tx1"/>
                </a:solidFill>
              </a:rPr>
              <a:t>2. Data Quality Management at GeoSphere Austria</a:t>
            </a:r>
            <a:endParaRPr lang="en-GB" dirty="0">
              <a:solidFill>
                <a:schemeClr val="tx1"/>
              </a:solidFill>
            </a:endParaRPr>
          </a:p>
        </p:txBody>
      </p:sp>
      <p:sp>
        <p:nvSpPr>
          <p:cNvPr id="4" name="Foliennummernplatzhalter 3"/>
          <p:cNvSpPr>
            <a:spLocks noGrp="1"/>
          </p:cNvSpPr>
          <p:nvPr>
            <p:ph type="sldNum" sz="quarter" idx="4294967295"/>
          </p:nvPr>
        </p:nvSpPr>
        <p:spPr>
          <a:xfrm>
            <a:off x="11985625" y="6713538"/>
            <a:ext cx="206375" cy="144462"/>
          </a:xfrm>
        </p:spPr>
        <p:txBody>
          <a:bodyPr/>
          <a:lstStyle/>
          <a:p>
            <a:fld id="{9419B8D7-4B09-4587-AE34-C8E98D5D215D}" type="slidenum">
              <a:rPr lang="de-AT" noProof="0" smtClean="0"/>
              <a:pPr/>
              <a:t>10</a:t>
            </a:fld>
            <a:endParaRPr lang="de-AT" noProof="0" dirty="0"/>
          </a:p>
        </p:txBody>
      </p:sp>
      <p:sp>
        <p:nvSpPr>
          <p:cNvPr id="6" name="Titel 1"/>
          <p:cNvSpPr txBox="1">
            <a:spLocks/>
          </p:cNvSpPr>
          <p:nvPr/>
        </p:nvSpPr>
        <p:spPr>
          <a:xfrm>
            <a:off x="838215" y="821543"/>
            <a:ext cx="9609306" cy="39225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a:lstStyle>
          <a:p>
            <a:r>
              <a:rPr lang="de-DE" dirty="0" err="1"/>
              <a:t>Comprehensive</a:t>
            </a:r>
            <a:r>
              <a:rPr lang="de-DE" dirty="0"/>
              <a:t> </a:t>
            </a:r>
            <a:r>
              <a:rPr lang="de-DE" dirty="0" err="1"/>
              <a:t>system</a:t>
            </a:r>
            <a:r>
              <a:rPr lang="de-DE" dirty="0"/>
              <a:t> </a:t>
            </a:r>
            <a:r>
              <a:rPr lang="de-DE" dirty="0" err="1"/>
              <a:t>for</a:t>
            </a:r>
            <a:r>
              <a:rPr lang="de-DE" dirty="0"/>
              <a:t> </a:t>
            </a:r>
            <a:r>
              <a:rPr lang="de-DE" dirty="0" err="1"/>
              <a:t>quality</a:t>
            </a:r>
            <a:r>
              <a:rPr lang="de-DE" dirty="0"/>
              <a:t> </a:t>
            </a:r>
            <a:r>
              <a:rPr lang="de-DE" dirty="0" err="1"/>
              <a:t>control</a:t>
            </a:r>
            <a:r>
              <a:rPr lang="de-DE" dirty="0"/>
              <a:t> </a:t>
            </a:r>
            <a:r>
              <a:rPr lang="de-DE" dirty="0" err="1"/>
              <a:t>and</a:t>
            </a:r>
            <a:r>
              <a:rPr lang="de-DE" dirty="0"/>
              <a:t> </a:t>
            </a:r>
            <a:r>
              <a:rPr lang="de-DE" dirty="0" err="1"/>
              <a:t>quality</a:t>
            </a:r>
            <a:r>
              <a:rPr lang="de-DE" dirty="0"/>
              <a:t> </a:t>
            </a:r>
            <a:r>
              <a:rPr lang="de-DE" dirty="0" err="1"/>
              <a:t>assurance</a:t>
            </a:r>
            <a:endParaRPr lang="en-GB" dirty="0"/>
          </a:p>
        </p:txBody>
      </p:sp>
      <p:sp>
        <p:nvSpPr>
          <p:cNvPr id="5" name="Textfeld 4"/>
          <p:cNvSpPr txBox="1"/>
          <p:nvPr/>
        </p:nvSpPr>
        <p:spPr>
          <a:xfrm>
            <a:off x="0" y="6359503"/>
            <a:ext cx="5198859" cy="369332"/>
          </a:xfrm>
          <a:prstGeom prst="rect">
            <a:avLst/>
          </a:prstGeom>
          <a:noFill/>
        </p:spPr>
        <p:txBody>
          <a:bodyPr wrap="none" rtlCol="0">
            <a:spAutoFit/>
          </a:bodyPr>
          <a:lstStyle/>
          <a:p>
            <a:r>
              <a:rPr lang="de-DE" dirty="0">
                <a:solidFill>
                  <a:srgbClr val="FF0000"/>
                </a:solidFill>
              </a:rPr>
              <a:t>*) </a:t>
            </a:r>
            <a:r>
              <a:rPr lang="en-US" dirty="0">
                <a:solidFill>
                  <a:srgbClr val="FF0000"/>
                </a:solidFill>
              </a:rPr>
              <a:t>WMO guidelines on quality control (</a:t>
            </a:r>
            <a:r>
              <a:rPr lang="en-US" i="1" dirty="0">
                <a:solidFill>
                  <a:srgbClr val="FF0000"/>
                </a:solidFill>
              </a:rPr>
              <a:t>WMO-No 100</a:t>
            </a:r>
            <a:r>
              <a:rPr lang="en-US" dirty="0">
                <a:solidFill>
                  <a:srgbClr val="FF0000"/>
                </a:solidFill>
              </a:rPr>
              <a:t>)</a:t>
            </a:r>
            <a:endParaRPr lang="de-DE" dirty="0">
              <a:solidFill>
                <a:srgbClr val="FF0000"/>
              </a:solidFill>
            </a:endParaRPr>
          </a:p>
        </p:txBody>
      </p:sp>
    </p:spTree>
    <p:extLst>
      <p:ext uri="{BB962C8B-B14F-4D97-AF65-F5344CB8AC3E}">
        <p14:creationId xmlns:p14="http://schemas.microsoft.com/office/powerpoint/2010/main" val="414918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bgerundetes Rechteck 34"/>
          <p:cNvSpPr/>
          <p:nvPr/>
        </p:nvSpPr>
        <p:spPr>
          <a:xfrm>
            <a:off x="838200" y="1951985"/>
            <a:ext cx="3605017" cy="727001"/>
          </a:xfrm>
          <a:prstGeom prst="roundRect">
            <a:avLst/>
          </a:prstGeom>
          <a:solidFill>
            <a:schemeClr val="accent1">
              <a:lumMod val="7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Abgerundetes Rechteck 35"/>
          <p:cNvSpPr/>
          <p:nvPr/>
        </p:nvSpPr>
        <p:spPr>
          <a:xfrm>
            <a:off x="182091" y="2731446"/>
            <a:ext cx="4680166" cy="2466379"/>
          </a:xfrm>
          <a:prstGeom prst="roundRect">
            <a:avLst/>
          </a:prstGeom>
          <a:solidFill>
            <a:schemeClr val="accent2">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Abgerundetes Rechteck 36"/>
          <p:cNvSpPr/>
          <p:nvPr/>
        </p:nvSpPr>
        <p:spPr>
          <a:xfrm>
            <a:off x="7774388" y="4222703"/>
            <a:ext cx="2610179" cy="790804"/>
          </a:xfrm>
          <a:prstGeom prst="roundRect">
            <a:avLst/>
          </a:prstGeom>
          <a:solidFill>
            <a:schemeClr val="accent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2" name="Titel 1"/>
          <p:cNvSpPr>
            <a:spLocks noGrp="1"/>
          </p:cNvSpPr>
          <p:nvPr>
            <p:ph type="title"/>
          </p:nvPr>
        </p:nvSpPr>
        <p:spPr>
          <a:xfrm>
            <a:off x="838200" y="175018"/>
            <a:ext cx="9609306" cy="392257"/>
          </a:xfrm>
        </p:spPr>
        <p:txBody>
          <a:bodyPr/>
          <a:lstStyle/>
          <a:p>
            <a:r>
              <a:rPr lang="en-US" dirty="0">
                <a:solidFill>
                  <a:schemeClr val="tx1"/>
                </a:solidFill>
              </a:rPr>
              <a:t>2. AQUAS – simplified system structure</a:t>
            </a:r>
          </a:p>
        </p:txBody>
      </p:sp>
      <p:sp>
        <p:nvSpPr>
          <p:cNvPr id="3" name="Fußzeilenplatzhalter 2"/>
          <p:cNvSpPr>
            <a:spLocks noGrp="1"/>
          </p:cNvSpPr>
          <p:nvPr>
            <p:ph type="ftr" sz="quarter" idx="10"/>
          </p:nvPr>
        </p:nvSpPr>
        <p:spPr>
          <a:xfrm>
            <a:off x="2815088" y="6537897"/>
            <a:ext cx="6561826" cy="144258"/>
          </a:xfrm>
        </p:spPr>
        <p:txBody>
          <a:bodyPr/>
          <a:lstStyle/>
          <a:p>
            <a:r>
              <a:rPr lang="de-DE" noProof="0"/>
              <a:t>© GeoSphere Austria</a:t>
            </a:r>
            <a:endParaRPr lang="de-AT" noProof="0" dirty="0"/>
          </a:p>
        </p:txBody>
      </p:sp>
      <p:sp>
        <p:nvSpPr>
          <p:cNvPr id="4" name="Foliennummernplatzhalter 3"/>
          <p:cNvSpPr>
            <a:spLocks noGrp="1"/>
          </p:cNvSpPr>
          <p:nvPr>
            <p:ph type="sldNum" sz="quarter" idx="11"/>
          </p:nvPr>
        </p:nvSpPr>
        <p:spPr>
          <a:xfrm>
            <a:off x="11886304" y="6713742"/>
            <a:ext cx="207311" cy="144258"/>
          </a:xfrm>
        </p:spPr>
        <p:txBody>
          <a:bodyPr/>
          <a:lstStyle/>
          <a:p>
            <a:fld id="{9419B8D7-4B09-4587-AE34-C8E98D5D215D}" type="slidenum">
              <a:rPr lang="de-AT" noProof="0" smtClean="0"/>
              <a:pPr/>
              <a:t>11</a:t>
            </a:fld>
            <a:endParaRPr lang="de-AT" noProof="0" dirty="0"/>
          </a:p>
        </p:txBody>
      </p:sp>
      <p:sp>
        <p:nvSpPr>
          <p:cNvPr id="6" name="Flussdiagramm: Prozess 5"/>
          <p:cNvSpPr/>
          <p:nvPr/>
        </p:nvSpPr>
        <p:spPr>
          <a:xfrm>
            <a:off x="5078279" y="1742882"/>
            <a:ext cx="2592288" cy="4968552"/>
          </a:xfrm>
          <a:prstGeom prst="flowChartProcess">
            <a:avLst/>
          </a:prstGeom>
          <a:solidFill>
            <a:schemeClr val="bg1">
              <a:lumMod val="6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b" anchorCtr="1"/>
          <a:lstStyle/>
          <a:p>
            <a:pPr algn="ctr"/>
            <a:r>
              <a:rPr lang="de-AT" sz="2500" b="1" dirty="0">
                <a:solidFill>
                  <a:schemeClr val="accent3">
                    <a:lumMod val="50000"/>
                  </a:schemeClr>
                </a:solidFill>
              </a:rPr>
              <a:t>AQUAS </a:t>
            </a:r>
            <a:r>
              <a:rPr lang="de-AT" sz="2500" b="1" dirty="0" err="1">
                <a:solidFill>
                  <a:schemeClr val="accent3">
                    <a:lumMod val="50000"/>
                  </a:schemeClr>
                </a:solidFill>
              </a:rPr>
              <a:t>kernel</a:t>
            </a:r>
            <a:endParaRPr lang="de-AT" sz="2500" b="1" dirty="0">
              <a:solidFill>
                <a:schemeClr val="accent3">
                  <a:lumMod val="50000"/>
                </a:schemeClr>
              </a:solidFill>
            </a:endParaRPr>
          </a:p>
        </p:txBody>
      </p:sp>
      <p:sp>
        <p:nvSpPr>
          <p:cNvPr id="7" name="Zylinder 6"/>
          <p:cNvSpPr/>
          <p:nvPr/>
        </p:nvSpPr>
        <p:spPr>
          <a:xfrm>
            <a:off x="5431781" y="3039026"/>
            <a:ext cx="1872207" cy="3024336"/>
          </a:xfrm>
          <a:prstGeom prst="can">
            <a:avLst>
              <a:gd name="adj" fmla="val 12439"/>
            </a:avLst>
          </a:prstGeom>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1600" b="1" dirty="0">
                <a:solidFill>
                  <a:schemeClr val="tx1"/>
                </a:solidFill>
              </a:rPr>
              <a:t>Working database</a:t>
            </a:r>
          </a:p>
        </p:txBody>
      </p:sp>
      <p:sp>
        <p:nvSpPr>
          <p:cNvPr id="8" name="Zylinder 7"/>
          <p:cNvSpPr/>
          <p:nvPr/>
        </p:nvSpPr>
        <p:spPr>
          <a:xfrm>
            <a:off x="5635725" y="4740829"/>
            <a:ext cx="1452240" cy="674461"/>
          </a:xfrm>
          <a:prstGeom prst="can">
            <a:avLst>
              <a:gd name="adj" fmla="val 2571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nchorCtr="0"/>
          <a:lstStyle/>
          <a:p>
            <a:pPr algn="ctr"/>
            <a:r>
              <a:rPr lang="de-AT" sz="1400" dirty="0"/>
              <a:t>publisher</a:t>
            </a:r>
            <a:endParaRPr lang="de-AT" sz="1200" dirty="0"/>
          </a:p>
        </p:txBody>
      </p:sp>
      <p:sp>
        <p:nvSpPr>
          <p:cNvPr id="9" name="Zylinder 8"/>
          <p:cNvSpPr/>
          <p:nvPr/>
        </p:nvSpPr>
        <p:spPr>
          <a:xfrm>
            <a:off x="5635725" y="4092757"/>
            <a:ext cx="1452240" cy="674461"/>
          </a:xfrm>
          <a:prstGeom prst="can">
            <a:avLst>
              <a:gd name="adj" fmla="val 25716"/>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nchorCtr="0"/>
          <a:lstStyle/>
          <a:p>
            <a:pPr algn="ctr"/>
            <a:r>
              <a:rPr lang="de-AT" sz="1400" dirty="0" err="1"/>
              <a:t>producer</a:t>
            </a:r>
            <a:r>
              <a:rPr lang="de-AT" sz="1400" dirty="0"/>
              <a:t>/</a:t>
            </a:r>
            <a:r>
              <a:rPr lang="de-AT" sz="1400" dirty="0" err="1"/>
              <a:t>hive</a:t>
            </a:r>
            <a:endParaRPr lang="de-AT" sz="1400" dirty="0"/>
          </a:p>
        </p:txBody>
      </p:sp>
      <p:sp>
        <p:nvSpPr>
          <p:cNvPr id="10" name="Form 9"/>
          <p:cNvSpPr/>
          <p:nvPr/>
        </p:nvSpPr>
        <p:spPr>
          <a:xfrm>
            <a:off x="5389737" y="2174930"/>
            <a:ext cx="1944215" cy="1008112"/>
          </a:xfrm>
          <a:prstGeom prst="funnel">
            <a:avLst/>
          </a:prstGeom>
          <a:solidFill>
            <a:schemeClr val="accent1">
              <a:lumMod val="75000"/>
            </a:schemeClr>
          </a:soli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nchor="ctr" anchorCtr="1"/>
          <a:lstStyle/>
          <a:p>
            <a:pPr algn="ctr"/>
            <a:endParaRPr lang="de-AT" sz="1400" dirty="0">
              <a:solidFill>
                <a:schemeClr val="bg1"/>
              </a:solidFill>
            </a:endParaRPr>
          </a:p>
          <a:p>
            <a:pPr algn="ctr"/>
            <a:r>
              <a:rPr lang="de-AT" dirty="0" err="1">
                <a:solidFill>
                  <a:schemeClr val="bg1"/>
                </a:solidFill>
              </a:rPr>
              <a:t>disposer</a:t>
            </a:r>
            <a:endParaRPr lang="de-AT" dirty="0">
              <a:solidFill>
                <a:schemeClr val="bg1"/>
              </a:solidFill>
            </a:endParaRPr>
          </a:p>
        </p:txBody>
      </p:sp>
      <p:sp>
        <p:nvSpPr>
          <p:cNvPr id="11" name="Flussdiagramm: Prozess 10"/>
          <p:cNvSpPr/>
          <p:nvPr/>
        </p:nvSpPr>
        <p:spPr>
          <a:xfrm>
            <a:off x="8224567" y="3376058"/>
            <a:ext cx="2160000" cy="792000"/>
          </a:xfrm>
          <a:prstGeom prst="flowChartProcess">
            <a:avLst/>
          </a:prstGeom>
          <a:solidFill>
            <a:schemeClr val="accent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de-AT" b="1" dirty="0">
                <a:solidFill>
                  <a:schemeClr val="tx1"/>
                </a:solidFill>
              </a:rPr>
              <a:t>AQUAS-Editor (GUI)</a:t>
            </a:r>
          </a:p>
        </p:txBody>
      </p:sp>
      <p:cxnSp>
        <p:nvCxnSpPr>
          <p:cNvPr id="12" name="Gerade Verbindung mit Pfeil 11"/>
          <p:cNvCxnSpPr>
            <a:stCxn id="15" idx="4"/>
            <a:endCxn id="11" idx="1"/>
          </p:cNvCxnSpPr>
          <p:nvPr/>
        </p:nvCxnSpPr>
        <p:spPr>
          <a:xfrm flipV="1">
            <a:off x="7087965" y="3772058"/>
            <a:ext cx="1136602" cy="9858"/>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3" name="Gewinkelte Verbindung 17"/>
          <p:cNvCxnSpPr>
            <a:stCxn id="11" idx="0"/>
            <a:endCxn id="19" idx="0"/>
          </p:cNvCxnSpPr>
          <p:nvPr/>
        </p:nvCxnSpPr>
        <p:spPr>
          <a:xfrm rot="16200000" flipV="1">
            <a:off x="7454955" y="1526446"/>
            <a:ext cx="913096" cy="2786128"/>
          </a:xfrm>
          <a:prstGeom prst="bentConnector3">
            <a:avLst>
              <a:gd name="adj1" fmla="val 155567"/>
            </a:avLst>
          </a:prstGeom>
          <a:ln w="381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Gewinkelte Verbindung 35"/>
          <p:cNvCxnSpPr>
            <a:stCxn id="9" idx="2"/>
            <a:endCxn id="17" idx="0"/>
          </p:cNvCxnSpPr>
          <p:nvPr/>
        </p:nvCxnSpPr>
        <p:spPr>
          <a:xfrm rot="10800000" flipH="1">
            <a:off x="5635725" y="2462962"/>
            <a:ext cx="569524" cy="1967026"/>
          </a:xfrm>
          <a:prstGeom prst="bentConnector4">
            <a:avLst>
              <a:gd name="adj1" fmla="val -74156"/>
              <a:gd name="adj2" fmla="val 125133"/>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Zylinder 14"/>
          <p:cNvSpPr/>
          <p:nvPr/>
        </p:nvSpPr>
        <p:spPr>
          <a:xfrm>
            <a:off x="5635725" y="3444685"/>
            <a:ext cx="1452240" cy="674461"/>
          </a:xfrm>
          <a:prstGeom prst="can">
            <a:avLst>
              <a:gd name="adj" fmla="val 2571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nchorCtr="0"/>
          <a:lstStyle/>
          <a:p>
            <a:pPr algn="ctr"/>
            <a:r>
              <a:rPr lang="de-AT" sz="1400" dirty="0">
                <a:solidFill>
                  <a:schemeClr val="tx1"/>
                </a:solidFill>
              </a:rPr>
              <a:t>inspector</a:t>
            </a:r>
          </a:p>
        </p:txBody>
      </p:sp>
      <p:grpSp>
        <p:nvGrpSpPr>
          <p:cNvPr id="16" name="Gruppieren 15"/>
          <p:cNvGrpSpPr/>
          <p:nvPr/>
        </p:nvGrpSpPr>
        <p:grpSpPr>
          <a:xfrm>
            <a:off x="6133241" y="2462962"/>
            <a:ext cx="457206" cy="144016"/>
            <a:chOff x="6300192" y="548680"/>
            <a:chExt cx="457206" cy="144016"/>
          </a:xfrm>
        </p:grpSpPr>
        <p:sp>
          <p:nvSpPr>
            <p:cNvPr id="17" name="Rechteck 16"/>
            <p:cNvSpPr/>
            <p:nvPr/>
          </p:nvSpPr>
          <p:spPr>
            <a:xfrm>
              <a:off x="6300192" y="548680"/>
              <a:ext cx="14401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8" name="Rechteck 17"/>
            <p:cNvSpPr/>
            <p:nvPr/>
          </p:nvSpPr>
          <p:spPr>
            <a:xfrm>
              <a:off x="6469366" y="548680"/>
              <a:ext cx="14401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sp>
          <p:nvSpPr>
            <p:cNvPr id="19" name="Rechteck 18"/>
            <p:cNvSpPr/>
            <p:nvPr/>
          </p:nvSpPr>
          <p:spPr>
            <a:xfrm>
              <a:off x="6613382" y="548680"/>
              <a:ext cx="144016" cy="14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dirty="0"/>
            </a:p>
          </p:txBody>
        </p:sp>
      </p:grpSp>
      <p:sp>
        <p:nvSpPr>
          <p:cNvPr id="20" name="Rechteck 19"/>
          <p:cNvSpPr/>
          <p:nvPr/>
        </p:nvSpPr>
        <p:spPr>
          <a:xfrm>
            <a:off x="5081548" y="788798"/>
            <a:ext cx="2589019" cy="7920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de-AT" sz="2000" b="1" dirty="0"/>
              <a:t>Data</a:t>
            </a:r>
          </a:p>
        </p:txBody>
      </p:sp>
      <p:cxnSp>
        <p:nvCxnSpPr>
          <p:cNvPr id="21" name="Gerade Verbindung mit Pfeil 20"/>
          <p:cNvCxnSpPr>
            <a:stCxn id="20" idx="2"/>
            <a:endCxn id="18" idx="0"/>
          </p:cNvCxnSpPr>
          <p:nvPr/>
        </p:nvCxnSpPr>
        <p:spPr>
          <a:xfrm flipH="1">
            <a:off x="6374423" y="1580886"/>
            <a:ext cx="1635" cy="88207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Flussdiagramm: Prozess 22"/>
          <p:cNvSpPr/>
          <p:nvPr/>
        </p:nvSpPr>
        <p:spPr>
          <a:xfrm>
            <a:off x="1943100" y="788798"/>
            <a:ext cx="2391507" cy="1078874"/>
          </a:xfrm>
          <a:prstGeom prst="flowChartProcess">
            <a:avLst/>
          </a:prstGeom>
          <a:solidFill>
            <a:srgbClr val="C76380"/>
          </a:solidFill>
          <a:ln>
            <a:solidFill>
              <a:schemeClr val="accent2">
                <a:lumMod val="5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dirty="0"/>
              <a:t>TAWES + </a:t>
            </a:r>
            <a:r>
              <a:rPr lang="de-AT" dirty="0" err="1"/>
              <a:t>third</a:t>
            </a:r>
            <a:r>
              <a:rPr lang="de-AT" dirty="0"/>
              <a:t>-party </a:t>
            </a:r>
            <a:r>
              <a:rPr lang="de-AT" dirty="0" err="1"/>
              <a:t>networks</a:t>
            </a:r>
            <a:endParaRPr lang="de-AT" dirty="0"/>
          </a:p>
        </p:txBody>
      </p:sp>
      <p:cxnSp>
        <p:nvCxnSpPr>
          <p:cNvPr id="24" name="Gerade Verbindung mit Pfeil 23"/>
          <p:cNvCxnSpPr>
            <a:endCxn id="20" idx="1"/>
          </p:cNvCxnSpPr>
          <p:nvPr/>
        </p:nvCxnSpPr>
        <p:spPr>
          <a:xfrm flipV="1">
            <a:off x="4334607" y="1184842"/>
            <a:ext cx="746941" cy="11619"/>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Flussdiagramm: Prozess 24"/>
          <p:cNvSpPr/>
          <p:nvPr/>
        </p:nvSpPr>
        <p:spPr>
          <a:xfrm>
            <a:off x="1935431" y="5351489"/>
            <a:ext cx="2565273" cy="927175"/>
          </a:xfrm>
          <a:prstGeom prst="flowChartProcess">
            <a:avLst/>
          </a:prstGeom>
          <a:solidFill>
            <a:schemeClr val="accent6"/>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sz="1600" b="1" dirty="0"/>
              <a:t>data bases (QC)</a:t>
            </a:r>
          </a:p>
          <a:p>
            <a:pPr marL="285750" indent="-285750">
              <a:buFont typeface="Arial" panose="020B0604020202020204" pitchFamily="34" charset="0"/>
              <a:buChar char="•"/>
            </a:pPr>
            <a:r>
              <a:rPr lang="en-US" sz="1600" b="1" dirty="0"/>
              <a:t>end-users</a:t>
            </a:r>
          </a:p>
        </p:txBody>
      </p:sp>
      <p:cxnSp>
        <p:nvCxnSpPr>
          <p:cNvPr id="26" name="Gerade Verbindung mit Pfeil 25"/>
          <p:cNvCxnSpPr/>
          <p:nvPr/>
        </p:nvCxnSpPr>
        <p:spPr>
          <a:xfrm rot="10800000" flipV="1">
            <a:off x="4500707" y="5435974"/>
            <a:ext cx="1801708" cy="238147"/>
          </a:xfrm>
          <a:prstGeom prst="bentConnector3">
            <a:avLst>
              <a:gd name="adj1" fmla="val 644"/>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7" name="Flussdiagramm: Prozess 26"/>
          <p:cNvSpPr/>
          <p:nvPr/>
        </p:nvSpPr>
        <p:spPr>
          <a:xfrm>
            <a:off x="8249899" y="800461"/>
            <a:ext cx="2160000" cy="792000"/>
          </a:xfrm>
          <a:prstGeom prst="flowChart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dirty="0" err="1"/>
              <a:t>raw</a:t>
            </a:r>
            <a:r>
              <a:rPr lang="de-AT" dirty="0"/>
              <a:t> </a:t>
            </a:r>
            <a:r>
              <a:rPr lang="de-AT" dirty="0" err="1"/>
              <a:t>data</a:t>
            </a:r>
            <a:r>
              <a:rPr lang="de-AT" dirty="0"/>
              <a:t> </a:t>
            </a:r>
            <a:r>
              <a:rPr lang="de-AT" dirty="0" err="1"/>
              <a:t>base</a:t>
            </a:r>
            <a:endParaRPr lang="de-AT" dirty="0"/>
          </a:p>
        </p:txBody>
      </p:sp>
      <p:cxnSp>
        <p:nvCxnSpPr>
          <p:cNvPr id="28" name="Gerade Verbindung mit Pfeil 27"/>
          <p:cNvCxnSpPr>
            <a:stCxn id="20" idx="3"/>
            <a:endCxn id="27" idx="1"/>
          </p:cNvCxnSpPr>
          <p:nvPr/>
        </p:nvCxnSpPr>
        <p:spPr>
          <a:xfrm>
            <a:off x="7670567" y="1184842"/>
            <a:ext cx="579332" cy="1161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Freeform 37">
            <a:extLst>
              <a:ext uri="{FF2B5EF4-FFF2-40B4-BE49-F238E27FC236}">
                <a16:creationId xmlns:a16="http://schemas.microsoft.com/office/drawing/2014/main" id="{FB6B6260-BA62-3E3B-AD10-E9FD7F0116DC}"/>
              </a:ext>
            </a:extLst>
          </p:cNvPr>
          <p:cNvSpPr>
            <a:spLocks noChangeAspect="1"/>
          </p:cNvSpPr>
          <p:nvPr/>
        </p:nvSpPr>
        <p:spPr bwMode="auto">
          <a:xfrm>
            <a:off x="6134554" y="3903121"/>
            <a:ext cx="549275" cy="384175"/>
          </a:xfrm>
          <a:custGeom>
            <a:avLst/>
            <a:gdLst>
              <a:gd name="T0" fmla="*/ 202 w 568"/>
              <a:gd name="T1" fmla="*/ 396 h 396"/>
              <a:gd name="T2" fmla="*/ 180 w 568"/>
              <a:gd name="T3" fmla="*/ 387 h 396"/>
              <a:gd name="T4" fmla="*/ 12 w 568"/>
              <a:gd name="T5" fmla="*/ 220 h 396"/>
              <a:gd name="T6" fmla="*/ 12 w 568"/>
              <a:gd name="T7" fmla="*/ 176 h 396"/>
              <a:gd name="T8" fmla="*/ 34 w 568"/>
              <a:gd name="T9" fmla="*/ 167 h 396"/>
              <a:gd name="T10" fmla="*/ 56 w 568"/>
              <a:gd name="T11" fmla="*/ 176 h 396"/>
              <a:gd name="T12" fmla="*/ 202 w 568"/>
              <a:gd name="T13" fmla="*/ 321 h 396"/>
              <a:gd name="T14" fmla="*/ 515 w 568"/>
              <a:gd name="T15" fmla="*/ 9 h 396"/>
              <a:gd name="T16" fmla="*/ 537 w 568"/>
              <a:gd name="T17" fmla="*/ 0 h 396"/>
              <a:gd name="T18" fmla="*/ 559 w 568"/>
              <a:gd name="T19" fmla="*/ 9 h 396"/>
              <a:gd name="T20" fmla="*/ 568 w 568"/>
              <a:gd name="T21" fmla="*/ 31 h 396"/>
              <a:gd name="T22" fmla="*/ 559 w 568"/>
              <a:gd name="T23" fmla="*/ 53 h 396"/>
              <a:gd name="T24" fmla="*/ 224 w 568"/>
              <a:gd name="T25" fmla="*/ 387 h 396"/>
              <a:gd name="T26" fmla="*/ 202 w 568"/>
              <a:gd name="T27" fmla="*/ 39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8" h="396">
                <a:moveTo>
                  <a:pt x="202" y="396"/>
                </a:moveTo>
                <a:cubicBezTo>
                  <a:pt x="194" y="396"/>
                  <a:pt x="186" y="392"/>
                  <a:pt x="180" y="387"/>
                </a:cubicBezTo>
                <a:cubicBezTo>
                  <a:pt x="12" y="220"/>
                  <a:pt x="12" y="220"/>
                  <a:pt x="12" y="220"/>
                </a:cubicBezTo>
                <a:cubicBezTo>
                  <a:pt x="0" y="208"/>
                  <a:pt x="0" y="188"/>
                  <a:pt x="12" y="176"/>
                </a:cubicBezTo>
                <a:cubicBezTo>
                  <a:pt x="18" y="170"/>
                  <a:pt x="26" y="167"/>
                  <a:pt x="34" y="167"/>
                </a:cubicBezTo>
                <a:cubicBezTo>
                  <a:pt x="43" y="167"/>
                  <a:pt x="50" y="170"/>
                  <a:pt x="56" y="176"/>
                </a:cubicBezTo>
                <a:cubicBezTo>
                  <a:pt x="202" y="321"/>
                  <a:pt x="202" y="321"/>
                  <a:pt x="202" y="321"/>
                </a:cubicBezTo>
                <a:cubicBezTo>
                  <a:pt x="515" y="9"/>
                  <a:pt x="515" y="9"/>
                  <a:pt x="515" y="9"/>
                </a:cubicBezTo>
                <a:cubicBezTo>
                  <a:pt x="521" y="3"/>
                  <a:pt x="529" y="0"/>
                  <a:pt x="537" y="0"/>
                </a:cubicBezTo>
                <a:cubicBezTo>
                  <a:pt x="545" y="0"/>
                  <a:pt x="553" y="3"/>
                  <a:pt x="559" y="9"/>
                </a:cubicBezTo>
                <a:cubicBezTo>
                  <a:pt x="564" y="15"/>
                  <a:pt x="568" y="23"/>
                  <a:pt x="568" y="31"/>
                </a:cubicBezTo>
                <a:cubicBezTo>
                  <a:pt x="568" y="39"/>
                  <a:pt x="564" y="47"/>
                  <a:pt x="559" y="53"/>
                </a:cubicBezTo>
                <a:cubicBezTo>
                  <a:pt x="224" y="387"/>
                  <a:pt x="224" y="387"/>
                  <a:pt x="224" y="387"/>
                </a:cubicBezTo>
                <a:cubicBezTo>
                  <a:pt x="218" y="392"/>
                  <a:pt x="210" y="396"/>
                  <a:pt x="202" y="396"/>
                </a:cubicBezTo>
              </a:path>
            </a:pathLst>
          </a:custGeom>
          <a:solidFill>
            <a:srgbClr val="00B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31" name="Freeform 38">
            <a:extLst>
              <a:ext uri="{FF2B5EF4-FFF2-40B4-BE49-F238E27FC236}">
                <a16:creationId xmlns:a16="http://schemas.microsoft.com/office/drawing/2014/main" id="{4F536013-2DF1-39F7-3E5A-453F2E23A917}"/>
              </a:ext>
            </a:extLst>
          </p:cNvPr>
          <p:cNvSpPr>
            <a:spLocks noChangeAspect="1"/>
          </p:cNvSpPr>
          <p:nvPr/>
        </p:nvSpPr>
        <p:spPr bwMode="auto">
          <a:xfrm>
            <a:off x="6937927" y="3598477"/>
            <a:ext cx="427038" cy="419100"/>
          </a:xfrm>
          <a:custGeom>
            <a:avLst/>
            <a:gdLst>
              <a:gd name="T0" fmla="*/ 411 w 441"/>
              <a:gd name="T1" fmla="*/ 433 h 433"/>
              <a:gd name="T2" fmla="*/ 408 w 441"/>
              <a:gd name="T3" fmla="*/ 433 h 433"/>
              <a:gd name="T4" fmla="*/ 407 w 441"/>
              <a:gd name="T5" fmla="*/ 433 h 433"/>
              <a:gd name="T6" fmla="*/ 407 w 441"/>
              <a:gd name="T7" fmla="*/ 433 h 433"/>
              <a:gd name="T8" fmla="*/ 385 w 441"/>
              <a:gd name="T9" fmla="*/ 424 h 433"/>
              <a:gd name="T10" fmla="*/ 221 w 441"/>
              <a:gd name="T11" fmla="*/ 260 h 433"/>
              <a:gd name="T12" fmla="*/ 56 w 441"/>
              <a:gd name="T13" fmla="*/ 426 h 433"/>
              <a:gd name="T14" fmla="*/ 36 w 441"/>
              <a:gd name="T15" fmla="*/ 433 h 433"/>
              <a:gd name="T16" fmla="*/ 34 w 441"/>
              <a:gd name="T17" fmla="*/ 433 h 433"/>
              <a:gd name="T18" fmla="*/ 34 w 441"/>
              <a:gd name="T19" fmla="*/ 433 h 433"/>
              <a:gd name="T20" fmla="*/ 33 w 441"/>
              <a:gd name="T21" fmla="*/ 433 h 433"/>
              <a:gd name="T22" fmla="*/ 31 w 441"/>
              <a:gd name="T23" fmla="*/ 433 h 433"/>
              <a:gd name="T24" fmla="*/ 11 w 441"/>
              <a:gd name="T25" fmla="*/ 426 h 433"/>
              <a:gd name="T26" fmla="*/ 12 w 441"/>
              <a:gd name="T27" fmla="*/ 382 h 433"/>
              <a:gd name="T28" fmla="*/ 177 w 441"/>
              <a:gd name="T29" fmla="*/ 217 h 433"/>
              <a:gd name="T30" fmla="*/ 12 w 441"/>
              <a:gd name="T31" fmla="*/ 51 h 433"/>
              <a:gd name="T32" fmla="*/ 16 w 441"/>
              <a:gd name="T33" fmla="*/ 8 h 433"/>
              <a:gd name="T34" fmla="*/ 36 w 441"/>
              <a:gd name="T35" fmla="*/ 0 h 433"/>
              <a:gd name="T36" fmla="*/ 56 w 441"/>
              <a:gd name="T37" fmla="*/ 7 h 433"/>
              <a:gd name="T38" fmla="*/ 222 w 441"/>
              <a:gd name="T39" fmla="*/ 172 h 433"/>
              <a:gd name="T40" fmla="*/ 385 w 441"/>
              <a:gd name="T41" fmla="*/ 9 h 433"/>
              <a:gd name="T42" fmla="*/ 406 w 441"/>
              <a:gd name="T43" fmla="*/ 1 h 433"/>
              <a:gd name="T44" fmla="*/ 429 w 441"/>
              <a:gd name="T45" fmla="*/ 11 h 433"/>
              <a:gd name="T46" fmla="*/ 430 w 441"/>
              <a:gd name="T47" fmla="*/ 51 h 433"/>
              <a:gd name="T48" fmla="*/ 266 w 441"/>
              <a:gd name="T49" fmla="*/ 216 h 433"/>
              <a:gd name="T50" fmla="*/ 431 w 441"/>
              <a:gd name="T51" fmla="*/ 380 h 433"/>
              <a:gd name="T52" fmla="*/ 431 w 441"/>
              <a:gd name="T53" fmla="*/ 381 h 433"/>
              <a:gd name="T54" fmla="*/ 441 w 441"/>
              <a:gd name="T55" fmla="*/ 402 h 433"/>
              <a:gd name="T56" fmla="*/ 433 w 441"/>
              <a:gd name="T57" fmla="*/ 425 h 433"/>
              <a:gd name="T58" fmla="*/ 431 w 441"/>
              <a:gd name="T59" fmla="*/ 426 h 433"/>
              <a:gd name="T60" fmla="*/ 411 w 441"/>
              <a:gd name="T61"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41" h="433">
                <a:moveTo>
                  <a:pt x="411" y="433"/>
                </a:moveTo>
                <a:cubicBezTo>
                  <a:pt x="410" y="433"/>
                  <a:pt x="409" y="433"/>
                  <a:pt x="408" y="433"/>
                </a:cubicBezTo>
                <a:cubicBezTo>
                  <a:pt x="407" y="433"/>
                  <a:pt x="407" y="433"/>
                  <a:pt x="407" y="433"/>
                </a:cubicBezTo>
                <a:cubicBezTo>
                  <a:pt x="407" y="433"/>
                  <a:pt x="407" y="433"/>
                  <a:pt x="407" y="433"/>
                </a:cubicBezTo>
                <a:cubicBezTo>
                  <a:pt x="398" y="433"/>
                  <a:pt x="391" y="430"/>
                  <a:pt x="385" y="424"/>
                </a:cubicBezTo>
                <a:cubicBezTo>
                  <a:pt x="221" y="260"/>
                  <a:pt x="221" y="260"/>
                  <a:pt x="221" y="260"/>
                </a:cubicBezTo>
                <a:cubicBezTo>
                  <a:pt x="56" y="426"/>
                  <a:pt x="56" y="426"/>
                  <a:pt x="56" y="426"/>
                </a:cubicBezTo>
                <a:cubicBezTo>
                  <a:pt x="50" y="431"/>
                  <a:pt x="43" y="433"/>
                  <a:pt x="36" y="433"/>
                </a:cubicBezTo>
                <a:cubicBezTo>
                  <a:pt x="35" y="433"/>
                  <a:pt x="35" y="433"/>
                  <a:pt x="34" y="433"/>
                </a:cubicBezTo>
                <a:cubicBezTo>
                  <a:pt x="34" y="433"/>
                  <a:pt x="34" y="433"/>
                  <a:pt x="34" y="433"/>
                </a:cubicBezTo>
                <a:cubicBezTo>
                  <a:pt x="33" y="433"/>
                  <a:pt x="33" y="433"/>
                  <a:pt x="33" y="433"/>
                </a:cubicBezTo>
                <a:cubicBezTo>
                  <a:pt x="32" y="433"/>
                  <a:pt x="32" y="433"/>
                  <a:pt x="31" y="433"/>
                </a:cubicBezTo>
                <a:cubicBezTo>
                  <a:pt x="24" y="433"/>
                  <a:pt x="17" y="431"/>
                  <a:pt x="11" y="426"/>
                </a:cubicBezTo>
                <a:cubicBezTo>
                  <a:pt x="0" y="414"/>
                  <a:pt x="0" y="394"/>
                  <a:pt x="12" y="382"/>
                </a:cubicBezTo>
                <a:cubicBezTo>
                  <a:pt x="177" y="217"/>
                  <a:pt x="177" y="217"/>
                  <a:pt x="177" y="217"/>
                </a:cubicBezTo>
                <a:cubicBezTo>
                  <a:pt x="12" y="51"/>
                  <a:pt x="12" y="51"/>
                  <a:pt x="12" y="51"/>
                </a:cubicBezTo>
                <a:cubicBezTo>
                  <a:pt x="1" y="38"/>
                  <a:pt x="3" y="19"/>
                  <a:pt x="16" y="8"/>
                </a:cubicBezTo>
                <a:cubicBezTo>
                  <a:pt x="21" y="3"/>
                  <a:pt x="29" y="0"/>
                  <a:pt x="36" y="0"/>
                </a:cubicBezTo>
                <a:cubicBezTo>
                  <a:pt x="43" y="0"/>
                  <a:pt x="50" y="3"/>
                  <a:pt x="56" y="7"/>
                </a:cubicBezTo>
                <a:cubicBezTo>
                  <a:pt x="222" y="172"/>
                  <a:pt x="222" y="172"/>
                  <a:pt x="222" y="172"/>
                </a:cubicBezTo>
                <a:cubicBezTo>
                  <a:pt x="385" y="9"/>
                  <a:pt x="385" y="9"/>
                  <a:pt x="385" y="9"/>
                </a:cubicBezTo>
                <a:cubicBezTo>
                  <a:pt x="390" y="4"/>
                  <a:pt x="398" y="1"/>
                  <a:pt x="406" y="1"/>
                </a:cubicBezTo>
                <a:cubicBezTo>
                  <a:pt x="414" y="1"/>
                  <a:pt x="423" y="5"/>
                  <a:pt x="429" y="11"/>
                </a:cubicBezTo>
                <a:cubicBezTo>
                  <a:pt x="439" y="22"/>
                  <a:pt x="440" y="39"/>
                  <a:pt x="430" y="51"/>
                </a:cubicBezTo>
                <a:cubicBezTo>
                  <a:pt x="266" y="216"/>
                  <a:pt x="266" y="216"/>
                  <a:pt x="266" y="216"/>
                </a:cubicBezTo>
                <a:cubicBezTo>
                  <a:pt x="431" y="380"/>
                  <a:pt x="431" y="380"/>
                  <a:pt x="431" y="380"/>
                </a:cubicBezTo>
                <a:cubicBezTo>
                  <a:pt x="431" y="381"/>
                  <a:pt x="431" y="381"/>
                  <a:pt x="431" y="381"/>
                </a:cubicBezTo>
                <a:cubicBezTo>
                  <a:pt x="437" y="386"/>
                  <a:pt x="441" y="394"/>
                  <a:pt x="441" y="402"/>
                </a:cubicBezTo>
                <a:cubicBezTo>
                  <a:pt x="441" y="411"/>
                  <a:pt x="438" y="418"/>
                  <a:pt x="433" y="425"/>
                </a:cubicBezTo>
                <a:cubicBezTo>
                  <a:pt x="432" y="425"/>
                  <a:pt x="432" y="425"/>
                  <a:pt x="431" y="426"/>
                </a:cubicBezTo>
                <a:cubicBezTo>
                  <a:pt x="426" y="431"/>
                  <a:pt x="419" y="433"/>
                  <a:pt x="411" y="433"/>
                </a:cubicBezTo>
                <a:close/>
              </a:path>
            </a:pathLst>
          </a:custGeom>
          <a:solidFill>
            <a:srgbClr val="FF0000"/>
          </a:solidFill>
          <a:ln>
            <a:solidFill>
              <a:schemeClr val="tx2"/>
            </a:solidFill>
          </a:ln>
        </p:spPr>
        <p:txBody>
          <a:bodyPr vert="horz" wrap="square" lIns="91440" tIns="45720" rIns="91440" bIns="45720" numCol="1" anchor="t" anchorCtr="0" compatLnSpc="1">
            <a:prstTxWarp prst="textNoShape">
              <a:avLst/>
            </a:prstTxWarp>
          </a:bodyPr>
          <a:lstStyle/>
          <a:p>
            <a:endParaRPr lang="de-DE"/>
          </a:p>
        </p:txBody>
      </p:sp>
      <p:sp>
        <p:nvSpPr>
          <p:cNvPr id="30" name="Rechteck 29"/>
          <p:cNvSpPr/>
          <p:nvPr/>
        </p:nvSpPr>
        <p:spPr>
          <a:xfrm>
            <a:off x="263770" y="2682630"/>
            <a:ext cx="4710688" cy="27533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2"/>
                </a:solidFill>
              </a:rPr>
              <a:t>Basic &amp; extended QC tests:</a:t>
            </a:r>
          </a:p>
          <a:p>
            <a:pPr marL="285750" indent="-285750">
              <a:buFont typeface="Arial" panose="020B0604020202020204" pitchFamily="34" charset="0"/>
              <a:buChar char="•"/>
            </a:pPr>
            <a:r>
              <a:rPr lang="en-US" sz="1600" dirty="0">
                <a:solidFill>
                  <a:schemeClr val="tx2"/>
                </a:solidFill>
              </a:rPr>
              <a:t>Consistency tests (internal, temporal, spatial)</a:t>
            </a:r>
          </a:p>
          <a:p>
            <a:pPr marL="285750" indent="-285750">
              <a:buFont typeface="Arial" panose="020B0604020202020204" pitchFamily="34" charset="0"/>
              <a:buChar char="•"/>
            </a:pPr>
            <a:r>
              <a:rPr lang="en-US" sz="1600" dirty="0">
                <a:solidFill>
                  <a:schemeClr val="tx2"/>
                </a:solidFill>
              </a:rPr>
              <a:t>Cross-check using aux. data sources (satellite, radar, …) </a:t>
            </a:r>
          </a:p>
          <a:p>
            <a:pPr marL="285750" indent="-285750">
              <a:buFont typeface="Arial" panose="020B0604020202020204" pitchFamily="34" charset="0"/>
              <a:buChar char="•"/>
            </a:pPr>
            <a:r>
              <a:rPr lang="en-US" sz="1600" dirty="0">
                <a:solidFill>
                  <a:schemeClr val="tx2"/>
                </a:solidFill>
              </a:rPr>
              <a:t>Statistical tests </a:t>
            </a:r>
          </a:p>
          <a:p>
            <a:pPr marL="742950" lvl="1" indent="-285750">
              <a:buFont typeface="Arial" panose="020B0604020202020204" pitchFamily="34" charset="0"/>
              <a:buChar char="•"/>
            </a:pPr>
            <a:r>
              <a:rPr lang="en-US" sz="1600" dirty="0">
                <a:solidFill>
                  <a:schemeClr val="tx2"/>
                </a:solidFill>
              </a:rPr>
              <a:t>T approaching climatological extreme value; </a:t>
            </a:r>
          </a:p>
          <a:p>
            <a:pPr marL="742950" lvl="1" indent="-285750">
              <a:buFont typeface="Arial" panose="020B0604020202020204" pitchFamily="34" charset="0"/>
              <a:buChar char="•"/>
            </a:pPr>
            <a:r>
              <a:rPr lang="en-US" sz="1600" dirty="0">
                <a:solidFill>
                  <a:schemeClr val="tx2"/>
                </a:solidFill>
              </a:rPr>
              <a:t>Rapid change and spike test</a:t>
            </a:r>
          </a:p>
          <a:p>
            <a:pPr marL="742950" lvl="1" indent="-285750">
              <a:buFont typeface="Arial" panose="020B0604020202020204" pitchFamily="34" charset="0"/>
              <a:buChar char="•"/>
            </a:pPr>
            <a:r>
              <a:rPr lang="en-US" sz="1600" dirty="0">
                <a:solidFill>
                  <a:schemeClr val="tx2"/>
                </a:solidFill>
              </a:rPr>
              <a:t>Temporal variability over a period of time </a:t>
            </a:r>
          </a:p>
          <a:p>
            <a:pPr marL="742950" lvl="1" indent="-285750">
              <a:buFont typeface="Arial" panose="020B0604020202020204" pitchFamily="34" charset="0"/>
              <a:buChar char="•"/>
            </a:pPr>
            <a:r>
              <a:rPr lang="en-US" sz="1400" dirty="0">
                <a:solidFill>
                  <a:schemeClr val="tx2"/>
                </a:solidFill>
              </a:rPr>
              <a:t>		…</a:t>
            </a:r>
          </a:p>
          <a:p>
            <a:pPr lvl="1"/>
            <a:endParaRPr lang="de-DE" sz="1400" dirty="0"/>
          </a:p>
        </p:txBody>
      </p:sp>
      <p:sp>
        <p:nvSpPr>
          <p:cNvPr id="22" name="Rechteck 21"/>
          <p:cNvSpPr/>
          <p:nvPr/>
        </p:nvSpPr>
        <p:spPr>
          <a:xfrm>
            <a:off x="773723" y="2032655"/>
            <a:ext cx="3782001" cy="646331"/>
          </a:xfrm>
          <a:prstGeom prst="rect">
            <a:avLst/>
          </a:prstGeom>
        </p:spPr>
        <p:txBody>
          <a:bodyPr wrap="square">
            <a:spAutoFit/>
          </a:bodyPr>
          <a:lstStyle/>
          <a:p>
            <a:r>
              <a:rPr lang="en-US" dirty="0">
                <a:solidFill>
                  <a:schemeClr val="tx2"/>
                </a:solidFill>
              </a:rPr>
              <a:t>Data management (time formatting/</a:t>
            </a:r>
          </a:p>
          <a:p>
            <a:r>
              <a:rPr lang="en-US" dirty="0">
                <a:solidFill>
                  <a:schemeClr val="tx2"/>
                </a:solidFill>
              </a:rPr>
              <a:t>combination of different data sets, … </a:t>
            </a:r>
          </a:p>
        </p:txBody>
      </p:sp>
      <p:sp>
        <p:nvSpPr>
          <p:cNvPr id="38" name="Textfeld 37"/>
          <p:cNvSpPr txBox="1"/>
          <p:nvPr/>
        </p:nvSpPr>
        <p:spPr>
          <a:xfrm>
            <a:off x="7782767" y="4254117"/>
            <a:ext cx="273367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derived quantities</a:t>
            </a:r>
          </a:p>
          <a:p>
            <a:pPr marL="285750" indent="-285750">
              <a:buFont typeface="Arial" panose="020B0604020202020204" pitchFamily="34" charset="0"/>
              <a:buChar char="•"/>
            </a:pPr>
            <a:r>
              <a:rPr lang="en-US" dirty="0">
                <a:solidFill>
                  <a:schemeClr val="bg1"/>
                </a:solidFill>
              </a:rPr>
              <a:t>data aggregation</a:t>
            </a:r>
          </a:p>
        </p:txBody>
      </p:sp>
      <p:pic>
        <p:nvPicPr>
          <p:cNvPr id="41" name="Grafik 40"/>
          <p:cNvPicPr/>
          <p:nvPr/>
        </p:nvPicPr>
        <p:blipFill>
          <a:blip r:embed="rId3" cstate="print">
            <a:extLst>
              <a:ext uri="{28A0092B-C50C-407E-A947-70E740481C1C}">
                <a14:useLocalDpi xmlns:a14="http://schemas.microsoft.com/office/drawing/2010/main" val="0"/>
              </a:ext>
            </a:extLst>
          </a:blip>
          <a:stretch>
            <a:fillRect/>
          </a:stretch>
        </p:blipFill>
        <p:spPr>
          <a:xfrm>
            <a:off x="7507932" y="5304669"/>
            <a:ext cx="4037699" cy="1348185"/>
          </a:xfrm>
          <a:prstGeom prst="rect">
            <a:avLst/>
          </a:prstGeom>
        </p:spPr>
      </p:pic>
      <p:cxnSp>
        <p:nvCxnSpPr>
          <p:cNvPr id="46" name="Gewinkelter Verbinder 45"/>
          <p:cNvCxnSpPr>
            <a:stCxn id="15" idx="0"/>
          </p:cNvCxnSpPr>
          <p:nvPr/>
        </p:nvCxnSpPr>
        <p:spPr>
          <a:xfrm rot="16200000" flipH="1">
            <a:off x="6175756" y="3804218"/>
            <a:ext cx="1733362" cy="1361184"/>
          </a:xfrm>
          <a:prstGeom prst="bentConnector3">
            <a:avLst>
              <a:gd name="adj1" fmla="val -23194"/>
            </a:avLst>
          </a:prstGeom>
          <a:ln>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593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p:cNvSpPr>
            <a:spLocks noGrp="1"/>
          </p:cNvSpPr>
          <p:nvPr>
            <p:ph type="body" sz="quarter" idx="17"/>
          </p:nvPr>
        </p:nvSpPr>
        <p:spPr/>
        <p:txBody>
          <a:bodyPr/>
          <a:lstStyle/>
          <a:p>
            <a:endParaRPr lang="en-GB" dirty="0"/>
          </a:p>
        </p:txBody>
      </p:sp>
      <p:sp>
        <p:nvSpPr>
          <p:cNvPr id="8" name="Titel 7"/>
          <p:cNvSpPr>
            <a:spLocks noGrp="1"/>
          </p:cNvSpPr>
          <p:nvPr>
            <p:ph type="title"/>
          </p:nvPr>
        </p:nvSpPr>
        <p:spPr/>
        <p:txBody>
          <a:bodyPr/>
          <a:lstStyle/>
          <a:p>
            <a:r>
              <a:rPr lang="de-DE" dirty="0">
                <a:solidFill>
                  <a:schemeClr val="tx1"/>
                </a:solidFill>
              </a:rPr>
              <a:t>2. AQUAS – </a:t>
            </a:r>
            <a:r>
              <a:rPr lang="de-DE" dirty="0" err="1">
                <a:solidFill>
                  <a:schemeClr val="tx1"/>
                </a:solidFill>
              </a:rPr>
              <a:t>advantages</a:t>
            </a:r>
            <a:r>
              <a:rPr lang="de-DE" dirty="0">
                <a:solidFill>
                  <a:schemeClr val="tx1"/>
                </a:solidFill>
              </a:rPr>
              <a:t> and </a:t>
            </a:r>
            <a:r>
              <a:rPr lang="de-DE" dirty="0" err="1">
                <a:solidFill>
                  <a:schemeClr val="tx1"/>
                </a:solidFill>
              </a:rPr>
              <a:t>challenges</a:t>
            </a:r>
            <a:endParaRPr lang="en-GB" dirty="0">
              <a:solidFill>
                <a:schemeClr val="tx1"/>
              </a:solidFill>
            </a:endParaRPr>
          </a:p>
        </p:txBody>
      </p:sp>
      <p:sp>
        <p:nvSpPr>
          <p:cNvPr id="9" name="Textplatzhalter 8"/>
          <p:cNvSpPr>
            <a:spLocks noGrp="1"/>
          </p:cNvSpPr>
          <p:nvPr>
            <p:ph type="body" sz="quarter" idx="13"/>
          </p:nvPr>
        </p:nvSpPr>
        <p:spPr/>
        <p:txBody>
          <a:bodyPr/>
          <a:lstStyle/>
          <a:p>
            <a:r>
              <a:rPr lang="de-DE" dirty="0"/>
              <a:t>AQUAS </a:t>
            </a:r>
            <a:r>
              <a:rPr lang="de-DE" dirty="0" err="1"/>
              <a:t>characteristics</a:t>
            </a:r>
            <a:endParaRPr lang="en-GB" dirty="0"/>
          </a:p>
        </p:txBody>
      </p:sp>
      <p:sp>
        <p:nvSpPr>
          <p:cNvPr id="4" name="Foliennummernplatzhalter 3"/>
          <p:cNvSpPr>
            <a:spLocks noGrp="1"/>
          </p:cNvSpPr>
          <p:nvPr>
            <p:ph type="sldNum" sz="quarter" idx="15"/>
          </p:nvPr>
        </p:nvSpPr>
        <p:spPr/>
        <p:txBody>
          <a:bodyPr/>
          <a:lstStyle/>
          <a:p>
            <a:fld id="{9419B8D7-4B09-4587-AE34-C8E98D5D215D}" type="slidenum">
              <a:rPr lang="de-AT" noProof="0" smtClean="0"/>
              <a:pPr/>
              <a:t>12</a:t>
            </a:fld>
            <a:endParaRPr lang="de-AT" noProof="0" dirty="0"/>
          </a:p>
        </p:txBody>
      </p:sp>
      <p:sp>
        <p:nvSpPr>
          <p:cNvPr id="12" name="Textplatzhalter 11"/>
          <p:cNvSpPr>
            <a:spLocks noGrp="1"/>
          </p:cNvSpPr>
          <p:nvPr>
            <p:ph type="body" sz="quarter" idx="19"/>
          </p:nvPr>
        </p:nvSpPr>
        <p:spPr/>
        <p:txBody>
          <a:bodyPr/>
          <a:lstStyle/>
          <a:p>
            <a:r>
              <a:rPr lang="de-DE" dirty="0"/>
              <a:t>AQUAS-QC – </a:t>
            </a:r>
            <a:r>
              <a:rPr lang="en-US" dirty="0"/>
              <a:t>challenges</a:t>
            </a:r>
            <a:r>
              <a:rPr lang="de-DE" dirty="0"/>
              <a:t> </a:t>
            </a:r>
            <a:endParaRPr lang="en-GB" dirty="0"/>
          </a:p>
        </p:txBody>
      </p:sp>
      <p:sp>
        <p:nvSpPr>
          <p:cNvPr id="13" name="Textplatzhalter 12"/>
          <p:cNvSpPr>
            <a:spLocks noGrp="1"/>
          </p:cNvSpPr>
          <p:nvPr>
            <p:ph type="body" sz="quarter" idx="20"/>
          </p:nvPr>
        </p:nvSpPr>
        <p:spPr/>
        <p:txBody>
          <a:bodyPr/>
          <a:lstStyle/>
          <a:p>
            <a:r>
              <a:rPr lang="en-US" dirty="0"/>
              <a:t>Challenging operational QC </a:t>
            </a:r>
            <a:r>
              <a:rPr lang="en-US" dirty="0" err="1"/>
              <a:t>primarly</a:t>
            </a:r>
            <a:r>
              <a:rPr lang="en-US" dirty="0"/>
              <a:t> due to the non-uniform instrumentation across the network:</a:t>
            </a:r>
          </a:p>
          <a:p>
            <a:pPr marL="285750" indent="-285750">
              <a:buFont typeface="Arial" panose="020B0604020202020204" pitchFamily="34" charset="0"/>
              <a:buChar char="•"/>
            </a:pPr>
            <a:r>
              <a:rPr lang="en-US" dirty="0"/>
              <a:t>tipping bucket and weighing rain gauges</a:t>
            </a:r>
          </a:p>
          <a:p>
            <a:pPr marL="285750" indent="-285750">
              <a:buFont typeface="Arial" panose="020B0604020202020204" pitchFamily="34" charset="0"/>
              <a:buChar char="•"/>
            </a:pPr>
            <a:r>
              <a:rPr lang="en-US" dirty="0"/>
              <a:t>different time resolution (1-, 10-, 15-min) at reference parameters (radar, PWS, hydrological precipitation network)</a:t>
            </a:r>
          </a:p>
          <a:p>
            <a:endParaRPr lang="en-US" dirty="0"/>
          </a:p>
          <a:p>
            <a:r>
              <a:rPr lang="en-US" dirty="0"/>
              <a:t>Configuration effort!</a:t>
            </a:r>
          </a:p>
          <a:p>
            <a:endParaRPr lang="en-GB" dirty="0"/>
          </a:p>
        </p:txBody>
      </p:sp>
      <p:sp>
        <p:nvSpPr>
          <p:cNvPr id="2" name="Textplatzhalter 1"/>
          <p:cNvSpPr>
            <a:spLocks noGrp="1"/>
          </p:cNvSpPr>
          <p:nvPr>
            <p:ph type="body" sz="quarter" idx="18"/>
          </p:nvPr>
        </p:nvSpPr>
        <p:spPr/>
        <p:txBody>
          <a:bodyPr/>
          <a:lstStyle/>
          <a:p>
            <a:pPr marL="285750" indent="-285750">
              <a:buFont typeface="Arial" panose="020B0604020202020204" pitchFamily="34" charset="0"/>
              <a:buChar char="•"/>
            </a:pPr>
            <a:r>
              <a:rPr lang="en-AU" dirty="0"/>
              <a:t>arbitrary time intervals </a:t>
            </a:r>
          </a:p>
          <a:p>
            <a:pPr marL="285750" indent="-285750">
              <a:buFont typeface="Arial" panose="020B0604020202020204" pitchFamily="34" charset="0"/>
              <a:buChar char="•"/>
            </a:pPr>
            <a:r>
              <a:rPr lang="en-AU" dirty="0"/>
              <a:t>parameter-wise processing</a:t>
            </a:r>
          </a:p>
          <a:p>
            <a:pPr marL="285750" indent="-285750">
              <a:buFont typeface="Arial" panose="020B0604020202020204" pitchFamily="34" charset="0"/>
              <a:buChar char="•"/>
            </a:pPr>
            <a:r>
              <a:rPr lang="en-AU" dirty="0"/>
              <a:t>arbitrary parameters and check-routines</a:t>
            </a:r>
          </a:p>
          <a:p>
            <a:pPr marL="285750" indent="-285750">
              <a:buFont typeface="Arial" panose="020B0604020202020204" pitchFamily="34" charset="0"/>
              <a:buChar char="•"/>
            </a:pPr>
            <a:r>
              <a:rPr lang="en-AU" dirty="0"/>
              <a:t>automated QC in real-time</a:t>
            </a:r>
          </a:p>
          <a:p>
            <a:endParaRPr lang="en-GB" dirty="0"/>
          </a:p>
        </p:txBody>
      </p:sp>
    </p:spTree>
    <p:extLst>
      <p:ext uri="{BB962C8B-B14F-4D97-AF65-F5344CB8AC3E}">
        <p14:creationId xmlns:p14="http://schemas.microsoft.com/office/powerpoint/2010/main" val="739857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3. QC of </a:t>
            </a:r>
            <a:r>
              <a:rPr lang="de-DE" dirty="0" err="1">
                <a:solidFill>
                  <a:schemeClr val="tx1"/>
                </a:solidFill>
              </a:rPr>
              <a:t>precipitation</a:t>
            </a:r>
            <a:r>
              <a:rPr lang="de-DE" dirty="0">
                <a:solidFill>
                  <a:schemeClr val="tx1"/>
                </a:solidFill>
              </a:rPr>
              <a:t> </a:t>
            </a:r>
            <a:r>
              <a:rPr lang="de-DE" dirty="0" err="1">
                <a:solidFill>
                  <a:schemeClr val="tx1"/>
                </a:solidFill>
              </a:rPr>
              <a:t>data</a:t>
            </a:r>
            <a:r>
              <a:rPr lang="de-DE" dirty="0">
                <a:solidFill>
                  <a:schemeClr val="tx1"/>
                </a:solidFill>
              </a:rPr>
              <a:t> in AQUAS</a:t>
            </a:r>
            <a:endParaRPr lang="en-GB" dirty="0">
              <a:solidFill>
                <a:schemeClr val="tx1"/>
              </a:solidFill>
            </a:endParaRPr>
          </a:p>
        </p:txBody>
      </p:sp>
      <p:sp>
        <p:nvSpPr>
          <p:cNvPr id="4" name="Foliennummernplatzhalter 3"/>
          <p:cNvSpPr>
            <a:spLocks noGrp="1"/>
          </p:cNvSpPr>
          <p:nvPr>
            <p:ph type="sldNum" sz="quarter" idx="11"/>
          </p:nvPr>
        </p:nvSpPr>
        <p:spPr/>
        <p:txBody>
          <a:bodyPr/>
          <a:lstStyle/>
          <a:p>
            <a:fld id="{9419B8D7-4B09-4587-AE34-C8E98D5D215D}" type="slidenum">
              <a:rPr lang="de-AT" noProof="0" smtClean="0"/>
              <a:pPr/>
              <a:t>13</a:t>
            </a:fld>
            <a:endParaRPr lang="de-AT" noProof="0" dirty="0"/>
          </a:p>
        </p:txBody>
      </p:sp>
      <p:pic>
        <p:nvPicPr>
          <p:cNvPr id="7" name="Grafik 6">
            <a:extLst>
              <a:ext uri="{FF2B5EF4-FFF2-40B4-BE49-F238E27FC236}">
                <a16:creationId xmlns:a16="http://schemas.microsoft.com/office/drawing/2014/main" id="{66008E23-27DB-D5ED-11D1-2F1A548F7E59}"/>
              </a:ext>
            </a:extLst>
          </p:cNvPr>
          <p:cNvPicPr>
            <a:picLocks noChangeAspect="1"/>
          </p:cNvPicPr>
          <p:nvPr/>
        </p:nvPicPr>
        <p:blipFill>
          <a:blip r:embed="rId3"/>
          <a:stretch>
            <a:fillRect/>
          </a:stretch>
        </p:blipFill>
        <p:spPr>
          <a:xfrm>
            <a:off x="371964" y="933450"/>
            <a:ext cx="11636534" cy="5548266"/>
          </a:xfrm>
          <a:prstGeom prst="rect">
            <a:avLst/>
          </a:prstGeom>
        </p:spPr>
      </p:pic>
      <p:sp>
        <p:nvSpPr>
          <p:cNvPr id="5" name="Textfeld 4">
            <a:extLst>
              <a:ext uri="{FF2B5EF4-FFF2-40B4-BE49-F238E27FC236}">
                <a16:creationId xmlns:a16="http://schemas.microsoft.com/office/drawing/2014/main" id="{544B8441-49A4-BF7D-57F7-9F686AF1712F}"/>
              </a:ext>
            </a:extLst>
          </p:cNvPr>
          <p:cNvSpPr txBox="1"/>
          <p:nvPr/>
        </p:nvSpPr>
        <p:spPr>
          <a:xfrm>
            <a:off x="9102577" y="2047875"/>
            <a:ext cx="2537874" cy="338554"/>
          </a:xfrm>
          <a:prstGeom prst="rect">
            <a:avLst/>
          </a:prstGeom>
          <a:solidFill>
            <a:schemeClr val="accent2"/>
          </a:solidFill>
        </p:spPr>
        <p:txBody>
          <a:bodyPr wrap="none" rtlCol="0">
            <a:spAutoFit/>
          </a:bodyPr>
          <a:lstStyle/>
          <a:p>
            <a:r>
              <a:rPr lang="de-DE" sz="1600" dirty="0" err="1"/>
              <a:t>Completeness</a:t>
            </a:r>
            <a:r>
              <a:rPr lang="de-DE" sz="1600" dirty="0"/>
              <a:t> &amp; </a:t>
            </a:r>
            <a:r>
              <a:rPr lang="de-DE" sz="1600" dirty="0" err="1"/>
              <a:t>gross</a:t>
            </a:r>
            <a:r>
              <a:rPr lang="de-DE" sz="1600" dirty="0"/>
              <a:t> </a:t>
            </a:r>
            <a:r>
              <a:rPr lang="de-DE" sz="1600" dirty="0" err="1"/>
              <a:t>error</a:t>
            </a:r>
            <a:endParaRPr lang="de-DE" sz="1600" dirty="0"/>
          </a:p>
        </p:txBody>
      </p:sp>
      <p:sp>
        <p:nvSpPr>
          <p:cNvPr id="6" name="Textfeld 5">
            <a:extLst>
              <a:ext uri="{FF2B5EF4-FFF2-40B4-BE49-F238E27FC236}">
                <a16:creationId xmlns:a16="http://schemas.microsoft.com/office/drawing/2014/main" id="{2507D216-E2B1-6A40-7BBE-89DC0272A50A}"/>
              </a:ext>
            </a:extLst>
          </p:cNvPr>
          <p:cNvSpPr txBox="1"/>
          <p:nvPr/>
        </p:nvSpPr>
        <p:spPr>
          <a:xfrm>
            <a:off x="9102577" y="2570648"/>
            <a:ext cx="1944763" cy="338554"/>
          </a:xfrm>
          <a:prstGeom prst="rect">
            <a:avLst/>
          </a:prstGeom>
          <a:solidFill>
            <a:schemeClr val="accent2"/>
          </a:solidFill>
        </p:spPr>
        <p:txBody>
          <a:bodyPr wrap="none" rtlCol="0">
            <a:spAutoFit/>
          </a:bodyPr>
          <a:lstStyle/>
          <a:p>
            <a:r>
              <a:rPr lang="de-DE" sz="1600" dirty="0" err="1"/>
              <a:t>Climatological</a:t>
            </a:r>
            <a:r>
              <a:rPr lang="de-DE" sz="1600" dirty="0"/>
              <a:t> </a:t>
            </a:r>
            <a:r>
              <a:rPr lang="de-DE" sz="1600" dirty="0" err="1"/>
              <a:t>limits</a:t>
            </a:r>
            <a:endParaRPr lang="de-DE" sz="1600" dirty="0"/>
          </a:p>
        </p:txBody>
      </p:sp>
      <p:sp>
        <p:nvSpPr>
          <p:cNvPr id="8" name="Textfeld 7">
            <a:extLst>
              <a:ext uri="{FF2B5EF4-FFF2-40B4-BE49-F238E27FC236}">
                <a16:creationId xmlns:a16="http://schemas.microsoft.com/office/drawing/2014/main" id="{40A994EF-8917-94BB-C68D-C4A715344C86}"/>
              </a:ext>
            </a:extLst>
          </p:cNvPr>
          <p:cNvSpPr txBox="1"/>
          <p:nvPr/>
        </p:nvSpPr>
        <p:spPr>
          <a:xfrm>
            <a:off x="9106978" y="4341516"/>
            <a:ext cx="2069797" cy="338554"/>
          </a:xfrm>
          <a:prstGeom prst="rect">
            <a:avLst/>
          </a:prstGeom>
          <a:solidFill>
            <a:schemeClr val="accent2"/>
          </a:solidFill>
        </p:spPr>
        <p:txBody>
          <a:bodyPr wrap="none" rtlCol="0">
            <a:spAutoFit/>
          </a:bodyPr>
          <a:lstStyle/>
          <a:p>
            <a:r>
              <a:rPr lang="de-DE" sz="1600" dirty="0"/>
              <a:t>Temporal </a:t>
            </a:r>
            <a:r>
              <a:rPr lang="de-DE" sz="1600" dirty="0" err="1"/>
              <a:t>consistency</a:t>
            </a:r>
            <a:endParaRPr lang="de-DE" sz="1600" dirty="0"/>
          </a:p>
        </p:txBody>
      </p:sp>
      <p:sp>
        <p:nvSpPr>
          <p:cNvPr id="9" name="Textfeld 8">
            <a:extLst>
              <a:ext uri="{FF2B5EF4-FFF2-40B4-BE49-F238E27FC236}">
                <a16:creationId xmlns:a16="http://schemas.microsoft.com/office/drawing/2014/main" id="{66856B26-909A-010D-7AFB-ECC56D5B9CDF}"/>
              </a:ext>
            </a:extLst>
          </p:cNvPr>
          <p:cNvSpPr txBox="1"/>
          <p:nvPr/>
        </p:nvSpPr>
        <p:spPr>
          <a:xfrm>
            <a:off x="9102577" y="4769658"/>
            <a:ext cx="1912703" cy="338554"/>
          </a:xfrm>
          <a:prstGeom prst="rect">
            <a:avLst/>
          </a:prstGeom>
          <a:solidFill>
            <a:schemeClr val="accent2"/>
          </a:solidFill>
        </p:spPr>
        <p:txBody>
          <a:bodyPr wrap="square" rtlCol="0">
            <a:spAutoFit/>
          </a:bodyPr>
          <a:lstStyle/>
          <a:p>
            <a:r>
              <a:rPr lang="de-DE" sz="1600" dirty="0" err="1"/>
              <a:t>Spatial</a:t>
            </a:r>
            <a:r>
              <a:rPr lang="de-DE" sz="1600" dirty="0"/>
              <a:t> </a:t>
            </a:r>
            <a:r>
              <a:rPr lang="de-DE" sz="1600" dirty="0" err="1"/>
              <a:t>consistency</a:t>
            </a:r>
            <a:endParaRPr lang="de-DE" sz="1600" dirty="0"/>
          </a:p>
        </p:txBody>
      </p:sp>
      <p:sp>
        <p:nvSpPr>
          <p:cNvPr id="10" name="Textfeld 9">
            <a:extLst>
              <a:ext uri="{FF2B5EF4-FFF2-40B4-BE49-F238E27FC236}">
                <a16:creationId xmlns:a16="http://schemas.microsoft.com/office/drawing/2014/main" id="{D63DEB39-7819-7F98-F868-C8F8267DD18B}"/>
              </a:ext>
            </a:extLst>
          </p:cNvPr>
          <p:cNvSpPr txBox="1"/>
          <p:nvPr/>
        </p:nvSpPr>
        <p:spPr>
          <a:xfrm>
            <a:off x="9102578" y="3367192"/>
            <a:ext cx="2093434" cy="338554"/>
          </a:xfrm>
          <a:prstGeom prst="rect">
            <a:avLst/>
          </a:prstGeom>
          <a:solidFill>
            <a:schemeClr val="accent2"/>
          </a:solidFill>
        </p:spPr>
        <p:txBody>
          <a:bodyPr wrap="square" rtlCol="0">
            <a:spAutoFit/>
          </a:bodyPr>
          <a:lstStyle/>
          <a:p>
            <a:r>
              <a:rPr lang="de-DE" sz="1600" dirty="0" err="1"/>
              <a:t>Persistence</a:t>
            </a:r>
            <a:r>
              <a:rPr lang="de-DE" sz="1600" dirty="0"/>
              <a:t> check</a:t>
            </a:r>
          </a:p>
        </p:txBody>
      </p:sp>
      <p:sp>
        <p:nvSpPr>
          <p:cNvPr id="11" name="Textfeld 10">
            <a:extLst>
              <a:ext uri="{FF2B5EF4-FFF2-40B4-BE49-F238E27FC236}">
                <a16:creationId xmlns:a16="http://schemas.microsoft.com/office/drawing/2014/main" id="{860B1931-CE12-DF2C-1E67-FE906C7F5B17}"/>
              </a:ext>
            </a:extLst>
          </p:cNvPr>
          <p:cNvSpPr txBox="1"/>
          <p:nvPr/>
        </p:nvSpPr>
        <p:spPr>
          <a:xfrm>
            <a:off x="9102577" y="3779522"/>
            <a:ext cx="1912703" cy="338554"/>
          </a:xfrm>
          <a:prstGeom prst="rect">
            <a:avLst/>
          </a:prstGeom>
          <a:solidFill>
            <a:schemeClr val="accent2"/>
          </a:solidFill>
        </p:spPr>
        <p:txBody>
          <a:bodyPr wrap="none" rtlCol="0">
            <a:spAutoFit/>
          </a:bodyPr>
          <a:lstStyle/>
          <a:p>
            <a:r>
              <a:rPr lang="de-DE" sz="1600" dirty="0"/>
              <a:t>Internal </a:t>
            </a:r>
            <a:r>
              <a:rPr lang="de-DE" sz="1600" dirty="0" err="1"/>
              <a:t>consistency</a:t>
            </a:r>
            <a:endParaRPr lang="de-DE" sz="1600" dirty="0"/>
          </a:p>
        </p:txBody>
      </p:sp>
    </p:spTree>
    <p:extLst>
      <p:ext uri="{BB962C8B-B14F-4D97-AF65-F5344CB8AC3E}">
        <p14:creationId xmlns:p14="http://schemas.microsoft.com/office/powerpoint/2010/main" val="3696714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0182BD25-4F24-D9B6-B4B5-1AC8A4C71289}"/>
              </a:ext>
            </a:extLst>
          </p:cNvPr>
          <p:cNvPicPr>
            <a:picLocks noChangeAspect="1"/>
          </p:cNvPicPr>
          <p:nvPr/>
        </p:nvPicPr>
        <p:blipFill>
          <a:blip r:embed="rId2"/>
          <a:stretch>
            <a:fillRect/>
          </a:stretch>
        </p:blipFill>
        <p:spPr>
          <a:xfrm>
            <a:off x="4672674" y="3287959"/>
            <a:ext cx="7241923" cy="3374578"/>
          </a:xfrm>
          <a:prstGeom prst="rect">
            <a:avLst/>
          </a:prstGeom>
        </p:spPr>
      </p:pic>
      <p:sp>
        <p:nvSpPr>
          <p:cNvPr id="4" name="Foliennummernplatzhalter 3">
            <a:extLst>
              <a:ext uri="{FF2B5EF4-FFF2-40B4-BE49-F238E27FC236}">
                <a16:creationId xmlns:a16="http://schemas.microsoft.com/office/drawing/2014/main" id="{94BE20E4-863C-66C9-C2E6-D2C0E463B03C}"/>
              </a:ext>
            </a:extLst>
          </p:cNvPr>
          <p:cNvSpPr>
            <a:spLocks noGrp="1"/>
          </p:cNvSpPr>
          <p:nvPr>
            <p:ph type="sldNum" sz="quarter" idx="11"/>
          </p:nvPr>
        </p:nvSpPr>
        <p:spPr/>
        <p:txBody>
          <a:bodyPr/>
          <a:lstStyle/>
          <a:p>
            <a:fld id="{9419B8D7-4B09-4587-AE34-C8E98D5D215D}" type="slidenum">
              <a:rPr lang="de-AT" noProof="0" smtClean="0"/>
              <a:pPr/>
              <a:t>14</a:t>
            </a:fld>
            <a:endParaRPr lang="de-AT" noProof="0" dirty="0"/>
          </a:p>
        </p:txBody>
      </p:sp>
      <p:sp>
        <p:nvSpPr>
          <p:cNvPr id="5" name="Titel 4">
            <a:extLst>
              <a:ext uri="{FF2B5EF4-FFF2-40B4-BE49-F238E27FC236}">
                <a16:creationId xmlns:a16="http://schemas.microsoft.com/office/drawing/2014/main" id="{1126FF71-85EA-B040-2041-7923C5A0A6CA}"/>
              </a:ext>
            </a:extLst>
          </p:cNvPr>
          <p:cNvSpPr>
            <a:spLocks noGrp="1"/>
          </p:cNvSpPr>
          <p:nvPr>
            <p:ph type="title"/>
          </p:nvPr>
        </p:nvSpPr>
        <p:spPr/>
        <p:txBody>
          <a:bodyPr/>
          <a:lstStyle/>
          <a:p>
            <a:r>
              <a:rPr lang="de-DE" dirty="0">
                <a:solidFill>
                  <a:schemeClr val="tx1"/>
                </a:solidFill>
              </a:rPr>
              <a:t>3. Error </a:t>
            </a:r>
            <a:r>
              <a:rPr lang="de-DE" dirty="0" err="1">
                <a:solidFill>
                  <a:schemeClr val="tx1"/>
                </a:solidFill>
              </a:rPr>
              <a:t>sources</a:t>
            </a:r>
            <a:r>
              <a:rPr lang="de-DE" dirty="0">
                <a:solidFill>
                  <a:schemeClr val="tx1"/>
                </a:solidFill>
              </a:rPr>
              <a:t> – </a:t>
            </a:r>
            <a:r>
              <a:rPr lang="de-DE" dirty="0" err="1">
                <a:solidFill>
                  <a:schemeClr val="tx1"/>
                </a:solidFill>
              </a:rPr>
              <a:t>some</a:t>
            </a:r>
            <a:r>
              <a:rPr lang="de-DE" dirty="0">
                <a:solidFill>
                  <a:schemeClr val="tx1"/>
                </a:solidFill>
              </a:rPr>
              <a:t> </a:t>
            </a:r>
            <a:r>
              <a:rPr lang="de-DE" dirty="0" err="1">
                <a:solidFill>
                  <a:schemeClr val="tx1"/>
                </a:solidFill>
              </a:rPr>
              <a:t>examples</a:t>
            </a:r>
            <a:endParaRPr lang="de-DE" dirty="0">
              <a:solidFill>
                <a:schemeClr val="tx1"/>
              </a:solidFill>
            </a:endParaRPr>
          </a:p>
        </p:txBody>
      </p:sp>
      <p:pic>
        <p:nvPicPr>
          <p:cNvPr id="7" name="Grafik 6" descr="Ein Bild, das draußen, Gras, Baum, Abfallcontainer enthält.&#10;&#10;KI-generierte Inhalte können fehlerhaft sein.">
            <a:extLst>
              <a:ext uri="{FF2B5EF4-FFF2-40B4-BE49-F238E27FC236}">
                <a16:creationId xmlns:a16="http://schemas.microsoft.com/office/drawing/2014/main" id="{FF8702E3-A166-0BA9-F524-33BB4BB77493}"/>
              </a:ext>
            </a:extLst>
          </p:cNvPr>
          <p:cNvPicPr>
            <a:picLocks noChangeAspect="1"/>
          </p:cNvPicPr>
          <p:nvPr/>
        </p:nvPicPr>
        <p:blipFill>
          <a:blip r:embed="rId3">
            <a:extLst>
              <a:ext uri="{28A0092B-C50C-407E-A947-70E740481C1C}">
                <a14:useLocalDpi xmlns:a14="http://schemas.microsoft.com/office/drawing/2010/main" val="0"/>
              </a:ext>
            </a:extLst>
          </a:blip>
          <a:srcRect l="25475" r="43144"/>
          <a:stretch/>
        </p:blipFill>
        <p:spPr>
          <a:xfrm>
            <a:off x="33566" y="774964"/>
            <a:ext cx="1408924" cy="2525516"/>
          </a:xfrm>
          <a:prstGeom prst="rect">
            <a:avLst/>
          </a:prstGeom>
        </p:spPr>
      </p:pic>
      <p:pic>
        <p:nvPicPr>
          <p:cNvPr id="9" name="Grafik 8" descr="Ein Bild, das draußen, Gelände, Gras, Küchengerät enthält.&#10;&#10;KI-generierte Inhalte können fehlerhaft sein.">
            <a:extLst>
              <a:ext uri="{FF2B5EF4-FFF2-40B4-BE49-F238E27FC236}">
                <a16:creationId xmlns:a16="http://schemas.microsoft.com/office/drawing/2014/main" id="{86493B10-A4E0-164C-220D-1DDE2BA39327}"/>
              </a:ext>
            </a:extLst>
          </p:cNvPr>
          <p:cNvPicPr>
            <a:picLocks noChangeAspect="1"/>
          </p:cNvPicPr>
          <p:nvPr/>
        </p:nvPicPr>
        <p:blipFill>
          <a:blip r:embed="rId4">
            <a:extLst>
              <a:ext uri="{28A0092B-C50C-407E-A947-70E740481C1C}">
                <a14:useLocalDpi xmlns:a14="http://schemas.microsoft.com/office/drawing/2010/main" val="0"/>
              </a:ext>
            </a:extLst>
          </a:blip>
          <a:srcRect l="21206" r="5905"/>
          <a:stretch/>
        </p:blipFill>
        <p:spPr>
          <a:xfrm>
            <a:off x="1442490" y="774964"/>
            <a:ext cx="3256383" cy="2512995"/>
          </a:xfrm>
          <a:prstGeom prst="rect">
            <a:avLst/>
          </a:prstGeom>
        </p:spPr>
      </p:pic>
      <p:pic>
        <p:nvPicPr>
          <p:cNvPr id="10" name="Grafik 9">
            <a:extLst>
              <a:ext uri="{FF2B5EF4-FFF2-40B4-BE49-F238E27FC236}">
                <a16:creationId xmlns:a16="http://schemas.microsoft.com/office/drawing/2014/main" id="{C448DCAE-9F1A-F37B-EB13-40CF5A531A36}"/>
              </a:ext>
            </a:extLst>
          </p:cNvPr>
          <p:cNvPicPr>
            <a:picLocks noChangeAspect="1"/>
          </p:cNvPicPr>
          <p:nvPr/>
        </p:nvPicPr>
        <p:blipFill>
          <a:blip r:embed="rId5"/>
          <a:srcRect l="52514" t="25805" r="4206" b="9007"/>
          <a:stretch/>
        </p:blipFill>
        <p:spPr>
          <a:xfrm>
            <a:off x="8350898" y="3198792"/>
            <a:ext cx="3705478" cy="3138852"/>
          </a:xfrm>
          <a:prstGeom prst="rect">
            <a:avLst/>
          </a:prstGeom>
        </p:spPr>
      </p:pic>
      <p:sp>
        <p:nvSpPr>
          <p:cNvPr id="15" name="Ellipse 14">
            <a:extLst>
              <a:ext uri="{FF2B5EF4-FFF2-40B4-BE49-F238E27FC236}">
                <a16:creationId xmlns:a16="http://schemas.microsoft.com/office/drawing/2014/main" id="{D73DC03E-5022-5BB2-72F5-698B487F49C4}"/>
              </a:ext>
            </a:extLst>
          </p:cNvPr>
          <p:cNvSpPr/>
          <p:nvPr/>
        </p:nvSpPr>
        <p:spPr>
          <a:xfrm>
            <a:off x="6860935" y="3945264"/>
            <a:ext cx="883578" cy="1029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Ellipse 15">
            <a:extLst>
              <a:ext uri="{FF2B5EF4-FFF2-40B4-BE49-F238E27FC236}">
                <a16:creationId xmlns:a16="http://schemas.microsoft.com/office/drawing/2014/main" id="{B8A9236D-A34F-BC4D-A9A3-860F9FB74A96}"/>
              </a:ext>
            </a:extLst>
          </p:cNvPr>
          <p:cNvSpPr/>
          <p:nvPr/>
        </p:nvSpPr>
        <p:spPr>
          <a:xfrm>
            <a:off x="11289238" y="3108338"/>
            <a:ext cx="767138" cy="46233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A8E27EEE-68BF-CB5A-A6DD-CE12B462D890}"/>
              </a:ext>
            </a:extLst>
          </p:cNvPr>
          <p:cNvSpPr txBox="1"/>
          <p:nvPr/>
        </p:nvSpPr>
        <p:spPr>
          <a:xfrm>
            <a:off x="4698873" y="1067982"/>
            <a:ext cx="6572633" cy="707886"/>
          </a:xfrm>
          <a:prstGeom prst="rect">
            <a:avLst/>
          </a:prstGeom>
          <a:noFill/>
        </p:spPr>
        <p:txBody>
          <a:bodyPr wrap="none" rtlCol="0">
            <a:spAutoFit/>
          </a:bodyPr>
          <a:lstStyle/>
          <a:p>
            <a:r>
              <a:rPr lang="en-GB" sz="2000" dirty="0" smtClean="0"/>
              <a:t>Misuse of a precipitation gauge as a rubbish bin –</a:t>
            </a:r>
          </a:p>
          <a:p>
            <a:r>
              <a:rPr lang="en-GB" sz="2000" dirty="0" smtClean="0"/>
              <a:t>misinterpretation of the definition of a </a:t>
            </a:r>
            <a:r>
              <a:rPr lang="en-GB" sz="2000" i="1" dirty="0" smtClean="0"/>
              <a:t>accumulation gauge</a:t>
            </a:r>
            <a:r>
              <a:rPr lang="en-GB" sz="2000" dirty="0" smtClean="0"/>
              <a:t>.</a:t>
            </a:r>
            <a:endParaRPr lang="en-GB" sz="2000" dirty="0"/>
          </a:p>
        </p:txBody>
      </p:sp>
      <p:sp>
        <p:nvSpPr>
          <p:cNvPr id="3" name="Textfeld 2">
            <a:extLst>
              <a:ext uri="{FF2B5EF4-FFF2-40B4-BE49-F238E27FC236}">
                <a16:creationId xmlns:a16="http://schemas.microsoft.com/office/drawing/2014/main" id="{C963AD74-AD75-7A2A-8479-B1CF788CBF7F}"/>
              </a:ext>
            </a:extLst>
          </p:cNvPr>
          <p:cNvSpPr txBox="1"/>
          <p:nvPr/>
        </p:nvSpPr>
        <p:spPr>
          <a:xfrm>
            <a:off x="717520" y="4768218"/>
            <a:ext cx="3105337" cy="707886"/>
          </a:xfrm>
          <a:prstGeom prst="rect">
            <a:avLst/>
          </a:prstGeom>
          <a:noFill/>
        </p:spPr>
        <p:txBody>
          <a:bodyPr wrap="none" rtlCol="0">
            <a:spAutoFit/>
          </a:bodyPr>
          <a:lstStyle/>
          <a:p>
            <a:r>
              <a:rPr lang="en-GB" sz="2000" dirty="0" smtClean="0"/>
              <a:t>Manipulation on the gauge </a:t>
            </a:r>
          </a:p>
          <a:p>
            <a:r>
              <a:rPr lang="en-GB" sz="2000" dirty="0" smtClean="0"/>
              <a:t>by external parties.</a:t>
            </a:r>
            <a:endParaRPr lang="en-GB" sz="2000" dirty="0"/>
          </a:p>
        </p:txBody>
      </p:sp>
    </p:spTree>
    <p:extLst>
      <p:ext uri="{BB962C8B-B14F-4D97-AF65-F5344CB8AC3E}">
        <p14:creationId xmlns:p14="http://schemas.microsoft.com/office/powerpoint/2010/main" val="2085056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5A7497-8683-F6F9-A101-74164A0A999E}"/>
              </a:ext>
            </a:extLst>
          </p:cNvPr>
          <p:cNvSpPr>
            <a:spLocks noGrp="1"/>
          </p:cNvSpPr>
          <p:nvPr>
            <p:ph type="title"/>
          </p:nvPr>
        </p:nvSpPr>
        <p:spPr/>
        <p:txBody>
          <a:bodyPr/>
          <a:lstStyle/>
          <a:p>
            <a:r>
              <a:rPr lang="en-GB" dirty="0">
                <a:solidFill>
                  <a:schemeClr val="tx1"/>
                </a:solidFill>
              </a:rPr>
              <a:t>3. </a:t>
            </a:r>
            <a:r>
              <a:rPr lang="en-GB" dirty="0" smtClean="0">
                <a:solidFill>
                  <a:schemeClr val="tx1"/>
                </a:solidFill>
              </a:rPr>
              <a:t>Weighing </a:t>
            </a:r>
            <a:r>
              <a:rPr lang="en-GB" dirty="0">
                <a:solidFill>
                  <a:schemeClr val="tx1"/>
                </a:solidFill>
              </a:rPr>
              <a:t>precipitation gauges</a:t>
            </a:r>
          </a:p>
        </p:txBody>
      </p:sp>
      <p:sp>
        <p:nvSpPr>
          <p:cNvPr id="3" name="Inhaltsplatzhalter 2">
            <a:extLst>
              <a:ext uri="{FF2B5EF4-FFF2-40B4-BE49-F238E27FC236}">
                <a16:creationId xmlns:a16="http://schemas.microsoft.com/office/drawing/2014/main" id="{55A20545-DC28-6479-E471-12B6B5E91F37}"/>
              </a:ext>
            </a:extLst>
          </p:cNvPr>
          <p:cNvSpPr>
            <a:spLocks noGrp="1"/>
          </p:cNvSpPr>
          <p:nvPr>
            <p:ph idx="1"/>
          </p:nvPr>
        </p:nvSpPr>
        <p:spPr>
          <a:xfrm>
            <a:off x="838200" y="1212574"/>
            <a:ext cx="9630727" cy="4998305"/>
          </a:xfrm>
        </p:spPr>
        <p:txBody>
          <a:bodyPr/>
          <a:lstStyle/>
          <a:p>
            <a:r>
              <a:rPr lang="en-GB" sz="2000" dirty="0" smtClean="0"/>
              <a:t>Most common problems operating weighing precipitation gauges:</a:t>
            </a:r>
          </a:p>
          <a:p>
            <a:endParaRPr lang="en-GB" sz="2000" b="1" dirty="0" smtClean="0"/>
          </a:p>
          <a:p>
            <a:pPr marL="457200" indent="-457200">
              <a:buFont typeface="+mj-lt"/>
              <a:buAutoNum type="arabicPeriod"/>
            </a:pPr>
            <a:r>
              <a:rPr lang="en-GB" sz="2000" b="1" dirty="0" smtClean="0"/>
              <a:t>Spurious precipitation</a:t>
            </a:r>
          </a:p>
          <a:p>
            <a:pPr algn="just"/>
            <a:r>
              <a:rPr lang="en-GB" sz="2000" dirty="0" smtClean="0"/>
              <a:t>	virtual changes of the bucket weight caused by rapid temperature changes or 	wind induced vibrations of the gauge</a:t>
            </a:r>
          </a:p>
          <a:p>
            <a:pPr algn="just"/>
            <a:endParaRPr lang="en-GB" sz="2000" dirty="0" smtClean="0"/>
          </a:p>
          <a:p>
            <a:pPr algn="just"/>
            <a:r>
              <a:rPr lang="en-GB" sz="2000" dirty="0" smtClean="0"/>
              <a:t>2.      </a:t>
            </a:r>
            <a:r>
              <a:rPr lang="en-GB" sz="2000" b="1" dirty="0" smtClean="0"/>
              <a:t>Missing precipitation </a:t>
            </a:r>
          </a:p>
          <a:p>
            <a:pPr lvl="1" indent="0">
              <a:buNone/>
            </a:pPr>
            <a:r>
              <a:rPr lang="en-GB" sz="2000" dirty="0" smtClean="0"/>
              <a:t>	for no apparent reason – a firmware update can be helpful, </a:t>
            </a:r>
            <a:r>
              <a:rPr lang="en-GB" sz="2000" dirty="0" smtClean="0">
                <a:solidFill>
                  <a:srgbClr val="FF0000"/>
                </a:solidFill>
              </a:rPr>
              <a:t>sometimes</a:t>
            </a:r>
          </a:p>
          <a:p>
            <a:endParaRPr lang="en-GB" sz="2000" dirty="0" smtClean="0"/>
          </a:p>
          <a:p>
            <a:pPr marL="342900" indent="-342900">
              <a:buFont typeface="Arial" panose="020B0604020202020204" pitchFamily="34" charset="0"/>
              <a:buChar char="•"/>
            </a:pPr>
            <a:endParaRPr lang="en-GB" sz="2000" dirty="0" smtClean="0"/>
          </a:p>
          <a:p>
            <a:r>
              <a:rPr lang="en-GB" sz="2000" dirty="0" smtClean="0"/>
              <a:t>@1: This type of error can be detected by a cross-check with other parameters measured at the same station or by a spatial check; correction consists of removing incorrect measurement signals.</a:t>
            </a:r>
          </a:p>
          <a:p>
            <a:endParaRPr lang="en-GB" sz="2000" dirty="0" smtClean="0"/>
          </a:p>
          <a:p>
            <a:r>
              <a:rPr lang="en-GB" sz="2000" dirty="0" smtClean="0"/>
              <a:t>@2: compared to 1.:  detecting this type of errors is a more complex issue, and correction is  even more challenging and not always possible (imputation techniques required).</a:t>
            </a:r>
          </a:p>
          <a:p>
            <a:endParaRPr lang="en-GB" sz="2000" dirty="0"/>
          </a:p>
        </p:txBody>
      </p:sp>
      <p:sp>
        <p:nvSpPr>
          <p:cNvPr id="6" name="Foliennummernplatzhalter 5">
            <a:extLst>
              <a:ext uri="{FF2B5EF4-FFF2-40B4-BE49-F238E27FC236}">
                <a16:creationId xmlns:a16="http://schemas.microsoft.com/office/drawing/2014/main" id="{FF2E66B7-1592-9EE4-94F5-78C667C98A1B}"/>
              </a:ext>
            </a:extLst>
          </p:cNvPr>
          <p:cNvSpPr>
            <a:spLocks noGrp="1"/>
          </p:cNvSpPr>
          <p:nvPr>
            <p:ph type="sldNum" sz="quarter" idx="15"/>
          </p:nvPr>
        </p:nvSpPr>
        <p:spPr/>
        <p:txBody>
          <a:bodyPr/>
          <a:lstStyle/>
          <a:p>
            <a:fld id="{9419B8D7-4B09-4587-AE34-C8E98D5D215D}" type="slidenum">
              <a:rPr lang="de-AT" noProof="0" smtClean="0"/>
              <a:pPr/>
              <a:t>15</a:t>
            </a:fld>
            <a:endParaRPr lang="de-AT" noProof="0" dirty="0"/>
          </a:p>
        </p:txBody>
      </p:sp>
    </p:spTree>
    <p:extLst>
      <p:ext uri="{BB962C8B-B14F-4D97-AF65-F5344CB8AC3E}">
        <p14:creationId xmlns:p14="http://schemas.microsoft.com/office/powerpoint/2010/main" val="206669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chemeClr val="tx1"/>
                </a:solidFill>
              </a:rPr>
              <a:t>3. </a:t>
            </a:r>
            <a:r>
              <a:rPr lang="de-DE" dirty="0" err="1">
                <a:solidFill>
                  <a:schemeClr val="tx1"/>
                </a:solidFill>
              </a:rPr>
              <a:t>Spurious</a:t>
            </a:r>
            <a:r>
              <a:rPr lang="de-DE" dirty="0">
                <a:solidFill>
                  <a:schemeClr val="tx1"/>
                </a:solidFill>
              </a:rPr>
              <a:t> </a:t>
            </a:r>
            <a:r>
              <a:rPr lang="de-DE" dirty="0" err="1">
                <a:solidFill>
                  <a:schemeClr val="tx1"/>
                </a:solidFill>
              </a:rPr>
              <a:t>precipitation</a:t>
            </a:r>
            <a:r>
              <a:rPr lang="de-DE" dirty="0">
                <a:solidFill>
                  <a:schemeClr val="tx1"/>
                </a:solidFill>
              </a:rPr>
              <a:t> (</a:t>
            </a:r>
            <a:r>
              <a:rPr lang="de-DE" dirty="0" err="1">
                <a:solidFill>
                  <a:schemeClr val="tx1"/>
                </a:solidFill>
              </a:rPr>
              <a:t>periodic</a:t>
            </a:r>
            <a:r>
              <a:rPr lang="de-DE" dirty="0">
                <a:solidFill>
                  <a:schemeClr val="tx1"/>
                </a:solidFill>
              </a:rPr>
              <a:t> </a:t>
            </a:r>
            <a:r>
              <a:rPr lang="de-DE" dirty="0" err="1">
                <a:solidFill>
                  <a:schemeClr val="tx1"/>
                </a:solidFill>
              </a:rPr>
              <a:t>noise</a:t>
            </a:r>
            <a:r>
              <a:rPr lang="de-DE" dirty="0">
                <a:solidFill>
                  <a:schemeClr val="tx1"/>
                </a:solidFill>
              </a:rPr>
              <a:t>)</a:t>
            </a:r>
            <a:endParaRPr lang="en-GB" dirty="0">
              <a:solidFill>
                <a:schemeClr val="tx1"/>
              </a:solidFill>
            </a:endParaRPr>
          </a:p>
        </p:txBody>
      </p:sp>
      <p:sp>
        <p:nvSpPr>
          <p:cNvPr id="3" name="Fußzeilenplatzhalter 2"/>
          <p:cNvSpPr>
            <a:spLocks noGrp="1"/>
          </p:cNvSpPr>
          <p:nvPr>
            <p:ph type="ftr" sz="quarter" idx="10"/>
          </p:nvPr>
        </p:nvSpPr>
        <p:spPr/>
        <p:txBody>
          <a:bodyPr/>
          <a:lstStyle/>
          <a:p>
            <a:r>
              <a:rPr lang="de-DE" noProof="0"/>
              <a:t>© GeoSphere Austria</a:t>
            </a:r>
            <a:endParaRPr lang="de-AT" noProof="0" dirty="0"/>
          </a:p>
        </p:txBody>
      </p:sp>
      <p:sp>
        <p:nvSpPr>
          <p:cNvPr id="4" name="Foliennummernplatzhalter 3"/>
          <p:cNvSpPr>
            <a:spLocks noGrp="1"/>
          </p:cNvSpPr>
          <p:nvPr>
            <p:ph type="sldNum" sz="quarter" idx="11"/>
          </p:nvPr>
        </p:nvSpPr>
        <p:spPr/>
        <p:txBody>
          <a:bodyPr/>
          <a:lstStyle/>
          <a:p>
            <a:fld id="{9419B8D7-4B09-4587-AE34-C8E98D5D215D}" type="slidenum">
              <a:rPr lang="de-AT" noProof="0" smtClean="0"/>
              <a:pPr/>
              <a:t>16</a:t>
            </a:fld>
            <a:endParaRPr lang="de-AT" noProof="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6119"/>
            <a:ext cx="12192000" cy="5833462"/>
          </a:xfrm>
          <a:prstGeom prst="rect">
            <a:avLst/>
          </a:prstGeom>
        </p:spPr>
      </p:pic>
      <p:grpSp>
        <p:nvGrpSpPr>
          <p:cNvPr id="6" name="Gruppieren 5">
            <a:extLst>
              <a:ext uri="{FF2B5EF4-FFF2-40B4-BE49-F238E27FC236}">
                <a16:creationId xmlns:a16="http://schemas.microsoft.com/office/drawing/2014/main" id="{AB95B7E5-B99A-2B80-367A-E36D729880C3}"/>
              </a:ext>
            </a:extLst>
          </p:cNvPr>
          <p:cNvGrpSpPr>
            <a:grpSpLocks noChangeAspect="1"/>
          </p:cNvGrpSpPr>
          <p:nvPr/>
        </p:nvGrpSpPr>
        <p:grpSpPr>
          <a:xfrm>
            <a:off x="11197459" y="4006296"/>
            <a:ext cx="563312" cy="563312"/>
            <a:chOff x="8777288" y="2954338"/>
            <a:chExt cx="539750" cy="539750"/>
          </a:xfrm>
          <a:solidFill>
            <a:schemeClr val="bg1"/>
          </a:solidFill>
        </p:grpSpPr>
        <p:sp>
          <p:nvSpPr>
            <p:cNvPr id="7" name="Freeform 78">
              <a:extLst>
                <a:ext uri="{FF2B5EF4-FFF2-40B4-BE49-F238E27FC236}">
                  <a16:creationId xmlns:a16="http://schemas.microsoft.com/office/drawing/2014/main" id="{A716F52E-AC76-D3AD-DBF3-6191C32BC7F0}"/>
                </a:ext>
              </a:extLst>
            </p:cNvPr>
            <p:cNvSpPr>
              <a:spLocks noEditPoints="1"/>
            </p:cNvSpPr>
            <p:nvPr/>
          </p:nvSpPr>
          <p:spPr bwMode="auto">
            <a:xfrm>
              <a:off x="8777288" y="2954338"/>
              <a:ext cx="539750" cy="539750"/>
            </a:xfrm>
            <a:custGeom>
              <a:avLst/>
              <a:gdLst>
                <a:gd name="T0" fmla="*/ 279 w 558"/>
                <a:gd name="T1" fmla="*/ 44 h 558"/>
                <a:gd name="T2" fmla="*/ 514 w 558"/>
                <a:gd name="T3" fmla="*/ 279 h 558"/>
                <a:gd name="T4" fmla="*/ 279 w 558"/>
                <a:gd name="T5" fmla="*/ 514 h 558"/>
                <a:gd name="T6" fmla="*/ 44 w 558"/>
                <a:gd name="T7" fmla="*/ 279 h 558"/>
                <a:gd name="T8" fmla="*/ 279 w 558"/>
                <a:gd name="T9" fmla="*/ 44 h 558"/>
                <a:gd name="T10" fmla="*/ 279 w 558"/>
                <a:gd name="T11" fmla="*/ 558 h 558"/>
                <a:gd name="T12" fmla="*/ 558 w 558"/>
                <a:gd name="T13" fmla="*/ 279 h 558"/>
                <a:gd name="T14" fmla="*/ 279 w 558"/>
                <a:gd name="T15" fmla="*/ 0 h 558"/>
                <a:gd name="T16" fmla="*/ 0 w 558"/>
                <a:gd name="T17" fmla="*/ 279 h 558"/>
                <a:gd name="T18" fmla="*/ 279 w 558"/>
                <a:gd name="T19"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8" h="558">
                  <a:moveTo>
                    <a:pt x="279" y="44"/>
                  </a:moveTo>
                  <a:cubicBezTo>
                    <a:pt x="409" y="44"/>
                    <a:pt x="514" y="149"/>
                    <a:pt x="514" y="279"/>
                  </a:cubicBezTo>
                  <a:cubicBezTo>
                    <a:pt x="514" y="409"/>
                    <a:pt x="409" y="514"/>
                    <a:pt x="279" y="514"/>
                  </a:cubicBezTo>
                  <a:cubicBezTo>
                    <a:pt x="149" y="514"/>
                    <a:pt x="44" y="409"/>
                    <a:pt x="44" y="279"/>
                  </a:cubicBezTo>
                  <a:cubicBezTo>
                    <a:pt x="44" y="149"/>
                    <a:pt x="149" y="44"/>
                    <a:pt x="279" y="44"/>
                  </a:cubicBezTo>
                  <a:moveTo>
                    <a:pt x="279" y="558"/>
                  </a:moveTo>
                  <a:cubicBezTo>
                    <a:pt x="433" y="558"/>
                    <a:pt x="558" y="433"/>
                    <a:pt x="558" y="279"/>
                  </a:cubicBezTo>
                  <a:cubicBezTo>
                    <a:pt x="558" y="125"/>
                    <a:pt x="433" y="0"/>
                    <a:pt x="279" y="0"/>
                  </a:cubicBezTo>
                  <a:cubicBezTo>
                    <a:pt x="125" y="0"/>
                    <a:pt x="0" y="125"/>
                    <a:pt x="0" y="279"/>
                  </a:cubicBezTo>
                  <a:cubicBezTo>
                    <a:pt x="0" y="433"/>
                    <a:pt x="125" y="558"/>
                    <a:pt x="279" y="558"/>
                  </a:cubicBezTo>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8" name="Freeform 79">
              <a:extLst>
                <a:ext uri="{FF2B5EF4-FFF2-40B4-BE49-F238E27FC236}">
                  <a16:creationId xmlns:a16="http://schemas.microsoft.com/office/drawing/2014/main" id="{55113FB3-B2C4-6837-D6B7-7E84FAAD1CF9}"/>
                </a:ext>
              </a:extLst>
            </p:cNvPr>
            <p:cNvSpPr>
              <a:spLocks/>
            </p:cNvSpPr>
            <p:nvPr/>
          </p:nvSpPr>
          <p:spPr bwMode="auto">
            <a:xfrm>
              <a:off x="9017001" y="3300414"/>
              <a:ext cx="60325" cy="60325"/>
            </a:xfrm>
            <a:custGeom>
              <a:avLst/>
              <a:gdLst>
                <a:gd name="T0" fmla="*/ 31 w 63"/>
                <a:gd name="T1" fmla="*/ 0 h 63"/>
                <a:gd name="T2" fmla="*/ 0 w 63"/>
                <a:gd name="T3" fmla="*/ 31 h 63"/>
                <a:gd name="T4" fmla="*/ 31 w 63"/>
                <a:gd name="T5" fmla="*/ 63 h 63"/>
                <a:gd name="T6" fmla="*/ 62 w 63"/>
                <a:gd name="T7" fmla="*/ 32 h 63"/>
                <a:gd name="T8" fmla="*/ 31 w 63"/>
                <a:gd name="T9" fmla="*/ 0 h 63"/>
              </a:gdLst>
              <a:ahLst/>
              <a:cxnLst>
                <a:cxn ang="0">
                  <a:pos x="T0" y="T1"/>
                </a:cxn>
                <a:cxn ang="0">
                  <a:pos x="T2" y="T3"/>
                </a:cxn>
                <a:cxn ang="0">
                  <a:pos x="T4" y="T5"/>
                </a:cxn>
                <a:cxn ang="0">
                  <a:pos x="T6" y="T7"/>
                </a:cxn>
                <a:cxn ang="0">
                  <a:pos x="T8" y="T9"/>
                </a:cxn>
              </a:cxnLst>
              <a:rect l="0" t="0" r="r" b="b"/>
              <a:pathLst>
                <a:path w="63" h="63">
                  <a:moveTo>
                    <a:pt x="31" y="0"/>
                  </a:moveTo>
                  <a:cubicBezTo>
                    <a:pt x="14" y="0"/>
                    <a:pt x="0" y="14"/>
                    <a:pt x="0" y="31"/>
                  </a:cubicBezTo>
                  <a:cubicBezTo>
                    <a:pt x="0" y="48"/>
                    <a:pt x="14" y="63"/>
                    <a:pt x="31" y="63"/>
                  </a:cubicBezTo>
                  <a:cubicBezTo>
                    <a:pt x="48" y="63"/>
                    <a:pt x="63" y="48"/>
                    <a:pt x="62" y="32"/>
                  </a:cubicBezTo>
                  <a:cubicBezTo>
                    <a:pt x="63" y="14"/>
                    <a:pt x="48" y="0"/>
                    <a:pt x="31" y="0"/>
                  </a:cubicBezTo>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9" name="Freeform 80">
              <a:extLst>
                <a:ext uri="{FF2B5EF4-FFF2-40B4-BE49-F238E27FC236}">
                  <a16:creationId xmlns:a16="http://schemas.microsoft.com/office/drawing/2014/main" id="{848E761E-CAAB-A874-C1B9-C81733D8A8E5}"/>
                </a:ext>
              </a:extLst>
            </p:cNvPr>
            <p:cNvSpPr>
              <a:spLocks/>
            </p:cNvSpPr>
            <p:nvPr/>
          </p:nvSpPr>
          <p:spPr bwMode="auto">
            <a:xfrm>
              <a:off x="9015413" y="3084513"/>
              <a:ext cx="61913" cy="195263"/>
            </a:xfrm>
            <a:custGeom>
              <a:avLst/>
              <a:gdLst>
                <a:gd name="T0" fmla="*/ 24 w 64"/>
                <a:gd name="T1" fmla="*/ 3 h 202"/>
                <a:gd name="T2" fmla="*/ 0 w 64"/>
                <a:gd name="T3" fmla="*/ 37 h 202"/>
                <a:gd name="T4" fmla="*/ 2 w 64"/>
                <a:gd name="T5" fmla="*/ 67 h 202"/>
                <a:gd name="T6" fmla="*/ 9 w 64"/>
                <a:gd name="T7" fmla="*/ 180 h 202"/>
                <a:gd name="T8" fmla="*/ 32 w 64"/>
                <a:gd name="T9" fmla="*/ 202 h 202"/>
                <a:gd name="T10" fmla="*/ 56 w 64"/>
                <a:gd name="T11" fmla="*/ 179 h 202"/>
                <a:gd name="T12" fmla="*/ 56 w 64"/>
                <a:gd name="T13" fmla="*/ 156 h 202"/>
                <a:gd name="T14" fmla="*/ 61 w 64"/>
                <a:gd name="T15" fmla="*/ 83 h 202"/>
                <a:gd name="T16" fmla="*/ 64 w 64"/>
                <a:gd name="T17" fmla="*/ 36 h 202"/>
                <a:gd name="T18" fmla="*/ 61 w 64"/>
                <a:gd name="T19" fmla="*/ 21 h 202"/>
                <a:gd name="T20" fmla="*/ 24 w 64"/>
                <a:gd name="T21" fmla="*/ 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202">
                  <a:moveTo>
                    <a:pt x="24" y="3"/>
                  </a:moveTo>
                  <a:cubicBezTo>
                    <a:pt x="10" y="7"/>
                    <a:pt x="0" y="21"/>
                    <a:pt x="0" y="37"/>
                  </a:cubicBezTo>
                  <a:cubicBezTo>
                    <a:pt x="1" y="47"/>
                    <a:pt x="2" y="57"/>
                    <a:pt x="2" y="67"/>
                  </a:cubicBezTo>
                  <a:cubicBezTo>
                    <a:pt x="5" y="105"/>
                    <a:pt x="7" y="142"/>
                    <a:pt x="9" y="180"/>
                  </a:cubicBezTo>
                  <a:cubicBezTo>
                    <a:pt x="10" y="192"/>
                    <a:pt x="19" y="202"/>
                    <a:pt x="32" y="202"/>
                  </a:cubicBezTo>
                  <a:cubicBezTo>
                    <a:pt x="45" y="202"/>
                    <a:pt x="55" y="192"/>
                    <a:pt x="56" y="179"/>
                  </a:cubicBezTo>
                  <a:cubicBezTo>
                    <a:pt x="56" y="171"/>
                    <a:pt x="56" y="164"/>
                    <a:pt x="56" y="156"/>
                  </a:cubicBezTo>
                  <a:cubicBezTo>
                    <a:pt x="58" y="132"/>
                    <a:pt x="59" y="108"/>
                    <a:pt x="61" y="83"/>
                  </a:cubicBezTo>
                  <a:cubicBezTo>
                    <a:pt x="61" y="68"/>
                    <a:pt x="63" y="52"/>
                    <a:pt x="64" y="36"/>
                  </a:cubicBezTo>
                  <a:cubicBezTo>
                    <a:pt x="64" y="31"/>
                    <a:pt x="63" y="26"/>
                    <a:pt x="61" y="21"/>
                  </a:cubicBezTo>
                  <a:cubicBezTo>
                    <a:pt x="54" y="7"/>
                    <a:pt x="39" y="0"/>
                    <a:pt x="24" y="3"/>
                  </a:cubicBezTo>
                </a:path>
              </a:pathLst>
            </a:custGeom>
            <a:grp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10" name="Rechteck 9">
            <a:extLst>
              <a:ext uri="{FF2B5EF4-FFF2-40B4-BE49-F238E27FC236}">
                <a16:creationId xmlns:a16="http://schemas.microsoft.com/office/drawing/2014/main" id="{BDC40DE8-8B4D-71D0-DDD4-E8F971247AD1}"/>
              </a:ext>
            </a:extLst>
          </p:cNvPr>
          <p:cNvSpPr/>
          <p:nvPr/>
        </p:nvSpPr>
        <p:spPr>
          <a:xfrm>
            <a:off x="1530626" y="3830339"/>
            <a:ext cx="8895520" cy="6559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ABAC4585-0D4E-31E5-02C4-3D47DB7CD832}"/>
              </a:ext>
            </a:extLst>
          </p:cNvPr>
          <p:cNvSpPr txBox="1"/>
          <p:nvPr/>
        </p:nvSpPr>
        <p:spPr>
          <a:xfrm>
            <a:off x="11111285" y="3674187"/>
            <a:ext cx="663964" cy="369332"/>
          </a:xfrm>
          <a:prstGeom prst="rect">
            <a:avLst/>
          </a:prstGeom>
          <a:noFill/>
        </p:spPr>
        <p:txBody>
          <a:bodyPr wrap="none" rtlCol="0">
            <a:spAutoFit/>
          </a:bodyPr>
          <a:lstStyle/>
          <a:p>
            <a:r>
              <a:rPr lang="de-DE" dirty="0" err="1">
                <a:solidFill>
                  <a:srgbClr val="FF0000"/>
                </a:solidFill>
              </a:rPr>
              <a:t>error</a:t>
            </a:r>
            <a:endParaRPr lang="de-DE" dirty="0">
              <a:solidFill>
                <a:srgbClr val="FF0000"/>
              </a:solidFill>
            </a:endParaRPr>
          </a:p>
        </p:txBody>
      </p:sp>
      <p:sp>
        <p:nvSpPr>
          <p:cNvPr id="12" name="Textfeld 11">
            <a:extLst>
              <a:ext uri="{FF2B5EF4-FFF2-40B4-BE49-F238E27FC236}">
                <a16:creationId xmlns:a16="http://schemas.microsoft.com/office/drawing/2014/main" id="{CA339563-9FE5-2E00-8A3D-A63A4FB74D5A}"/>
              </a:ext>
            </a:extLst>
          </p:cNvPr>
          <p:cNvSpPr txBox="1"/>
          <p:nvPr/>
        </p:nvSpPr>
        <p:spPr>
          <a:xfrm>
            <a:off x="447261" y="4994136"/>
            <a:ext cx="1552028" cy="369332"/>
          </a:xfrm>
          <a:prstGeom prst="rect">
            <a:avLst/>
          </a:prstGeom>
          <a:noFill/>
        </p:spPr>
        <p:txBody>
          <a:bodyPr wrap="none" rtlCol="0">
            <a:spAutoFit/>
          </a:bodyPr>
          <a:lstStyle/>
          <a:p>
            <a:r>
              <a:rPr lang="de-DE" dirty="0" err="1"/>
              <a:t>bucket</a:t>
            </a:r>
            <a:r>
              <a:rPr lang="de-DE" dirty="0"/>
              <a:t> </a:t>
            </a:r>
            <a:r>
              <a:rPr lang="de-DE" dirty="0" err="1"/>
              <a:t>weight</a:t>
            </a:r>
            <a:endParaRPr lang="de-DE" dirty="0"/>
          </a:p>
        </p:txBody>
      </p:sp>
      <p:sp>
        <p:nvSpPr>
          <p:cNvPr id="13" name="Textfeld 12">
            <a:extLst>
              <a:ext uri="{FF2B5EF4-FFF2-40B4-BE49-F238E27FC236}">
                <a16:creationId xmlns:a16="http://schemas.microsoft.com/office/drawing/2014/main" id="{A54DD46F-E4FD-8EAE-FB33-3F2742135114}"/>
              </a:ext>
            </a:extLst>
          </p:cNvPr>
          <p:cNvSpPr txBox="1"/>
          <p:nvPr/>
        </p:nvSpPr>
        <p:spPr>
          <a:xfrm>
            <a:off x="447261" y="1317640"/>
            <a:ext cx="2351926" cy="369332"/>
          </a:xfrm>
          <a:prstGeom prst="rect">
            <a:avLst/>
          </a:prstGeom>
          <a:noFill/>
        </p:spPr>
        <p:txBody>
          <a:bodyPr wrap="none" rtlCol="0">
            <a:spAutoFit/>
          </a:bodyPr>
          <a:lstStyle/>
          <a:p>
            <a:r>
              <a:rPr lang="de-DE" dirty="0" err="1"/>
              <a:t>precipitation</a:t>
            </a:r>
            <a:r>
              <a:rPr lang="de-DE" dirty="0"/>
              <a:t> </a:t>
            </a:r>
            <a:r>
              <a:rPr lang="de-DE" dirty="0" err="1"/>
              <a:t>detector</a:t>
            </a:r>
            <a:r>
              <a:rPr lang="de-DE" dirty="0"/>
              <a:t> </a:t>
            </a:r>
          </a:p>
        </p:txBody>
      </p:sp>
      <p:sp>
        <p:nvSpPr>
          <p:cNvPr id="14" name="Textfeld 13">
            <a:extLst>
              <a:ext uri="{FF2B5EF4-FFF2-40B4-BE49-F238E27FC236}">
                <a16:creationId xmlns:a16="http://schemas.microsoft.com/office/drawing/2014/main" id="{40694187-8AA5-3B9C-514B-079EDB35F85B}"/>
              </a:ext>
            </a:extLst>
          </p:cNvPr>
          <p:cNvSpPr txBox="1"/>
          <p:nvPr/>
        </p:nvSpPr>
        <p:spPr>
          <a:xfrm>
            <a:off x="599661" y="6359103"/>
            <a:ext cx="1933543" cy="369332"/>
          </a:xfrm>
          <a:prstGeom prst="rect">
            <a:avLst/>
          </a:prstGeom>
          <a:noFill/>
        </p:spPr>
        <p:txBody>
          <a:bodyPr wrap="none" rtlCol="0">
            <a:spAutoFit/>
          </a:bodyPr>
          <a:lstStyle/>
          <a:p>
            <a:r>
              <a:rPr lang="de-DE" dirty="0" err="1"/>
              <a:t>sunshine</a:t>
            </a:r>
            <a:r>
              <a:rPr lang="de-DE" dirty="0"/>
              <a:t> </a:t>
            </a:r>
            <a:r>
              <a:rPr lang="de-DE" dirty="0" err="1"/>
              <a:t>duration</a:t>
            </a:r>
            <a:endParaRPr lang="de-DE" dirty="0"/>
          </a:p>
        </p:txBody>
      </p:sp>
    </p:spTree>
    <p:extLst>
      <p:ext uri="{BB962C8B-B14F-4D97-AF65-F5344CB8AC3E}">
        <p14:creationId xmlns:p14="http://schemas.microsoft.com/office/powerpoint/2010/main" val="3943464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3635A-5900-092B-81E0-292429DFBFFD}"/>
              </a:ext>
            </a:extLst>
          </p:cNvPr>
          <p:cNvSpPr>
            <a:spLocks noGrp="1"/>
          </p:cNvSpPr>
          <p:nvPr>
            <p:ph type="title"/>
          </p:nvPr>
        </p:nvSpPr>
        <p:spPr/>
        <p:txBody>
          <a:bodyPr/>
          <a:lstStyle/>
          <a:p>
            <a:r>
              <a:rPr lang="de-DE" dirty="0">
                <a:solidFill>
                  <a:schemeClr val="tx1"/>
                </a:solidFill>
              </a:rPr>
              <a:t>3. </a:t>
            </a:r>
            <a:r>
              <a:rPr lang="de-DE" dirty="0" err="1">
                <a:solidFill>
                  <a:schemeClr val="tx1"/>
                </a:solidFill>
              </a:rPr>
              <a:t>Missing</a:t>
            </a:r>
            <a:r>
              <a:rPr lang="de-DE" dirty="0">
                <a:solidFill>
                  <a:schemeClr val="tx1"/>
                </a:solidFill>
              </a:rPr>
              <a:t> </a:t>
            </a:r>
            <a:r>
              <a:rPr lang="de-DE" dirty="0" err="1">
                <a:solidFill>
                  <a:schemeClr val="tx1"/>
                </a:solidFill>
              </a:rPr>
              <a:t>recordings</a:t>
            </a:r>
            <a:endParaRPr lang="de-DE" dirty="0">
              <a:solidFill>
                <a:schemeClr val="tx1"/>
              </a:solidFill>
            </a:endParaRPr>
          </a:p>
        </p:txBody>
      </p:sp>
      <p:sp>
        <p:nvSpPr>
          <p:cNvPr id="3" name="Fußzeilenplatzhalter 2">
            <a:extLst>
              <a:ext uri="{FF2B5EF4-FFF2-40B4-BE49-F238E27FC236}">
                <a16:creationId xmlns:a16="http://schemas.microsoft.com/office/drawing/2014/main" id="{3F0C1D2E-EEB8-515F-0C0F-912840BCC299}"/>
              </a:ext>
            </a:extLst>
          </p:cNvPr>
          <p:cNvSpPr>
            <a:spLocks noGrp="1"/>
          </p:cNvSpPr>
          <p:nvPr>
            <p:ph type="ftr" sz="quarter" idx="10"/>
          </p:nvPr>
        </p:nvSpPr>
        <p:spPr/>
        <p:txBody>
          <a:bodyPr/>
          <a:lstStyle/>
          <a:p>
            <a:r>
              <a:rPr lang="de-DE" noProof="0"/>
              <a:t>© GeoSphere Austria</a:t>
            </a:r>
            <a:endParaRPr lang="de-AT" noProof="0" dirty="0"/>
          </a:p>
        </p:txBody>
      </p:sp>
      <p:sp>
        <p:nvSpPr>
          <p:cNvPr id="4" name="Foliennummernplatzhalter 3">
            <a:extLst>
              <a:ext uri="{FF2B5EF4-FFF2-40B4-BE49-F238E27FC236}">
                <a16:creationId xmlns:a16="http://schemas.microsoft.com/office/drawing/2014/main" id="{43C7900A-09AD-B991-F28B-0566DFCBE435}"/>
              </a:ext>
            </a:extLst>
          </p:cNvPr>
          <p:cNvSpPr>
            <a:spLocks noGrp="1"/>
          </p:cNvSpPr>
          <p:nvPr>
            <p:ph type="sldNum" sz="quarter" idx="11"/>
          </p:nvPr>
        </p:nvSpPr>
        <p:spPr/>
        <p:txBody>
          <a:bodyPr/>
          <a:lstStyle/>
          <a:p>
            <a:fld id="{9419B8D7-4B09-4587-AE34-C8E98D5D215D}" type="slidenum">
              <a:rPr lang="de-AT" noProof="0" smtClean="0"/>
              <a:pPr/>
              <a:t>17</a:t>
            </a:fld>
            <a:endParaRPr lang="de-AT" noProof="0" dirty="0"/>
          </a:p>
        </p:txBody>
      </p:sp>
      <p:pic>
        <p:nvPicPr>
          <p:cNvPr id="8" name="Grafik 7">
            <a:extLst>
              <a:ext uri="{FF2B5EF4-FFF2-40B4-BE49-F238E27FC236}">
                <a16:creationId xmlns:a16="http://schemas.microsoft.com/office/drawing/2014/main" id="{36B3D5BC-7A68-A8DD-7EC1-103B37E5F114}"/>
              </a:ext>
            </a:extLst>
          </p:cNvPr>
          <p:cNvPicPr>
            <a:picLocks noChangeAspect="1"/>
          </p:cNvPicPr>
          <p:nvPr/>
        </p:nvPicPr>
        <p:blipFill>
          <a:blip r:embed="rId3"/>
          <a:stretch>
            <a:fillRect/>
          </a:stretch>
        </p:blipFill>
        <p:spPr>
          <a:xfrm>
            <a:off x="0" y="855327"/>
            <a:ext cx="12192000" cy="5737896"/>
          </a:xfrm>
          <a:prstGeom prst="rect">
            <a:avLst/>
          </a:prstGeom>
        </p:spPr>
      </p:pic>
      <p:pic>
        <p:nvPicPr>
          <p:cNvPr id="10" name="Grafik 9">
            <a:extLst>
              <a:ext uri="{FF2B5EF4-FFF2-40B4-BE49-F238E27FC236}">
                <a16:creationId xmlns:a16="http://schemas.microsoft.com/office/drawing/2014/main" id="{C46F37E0-19D0-A699-8703-6C2ABED0B8FD}"/>
              </a:ext>
            </a:extLst>
          </p:cNvPr>
          <p:cNvPicPr>
            <a:picLocks noChangeAspect="1"/>
          </p:cNvPicPr>
          <p:nvPr/>
        </p:nvPicPr>
        <p:blipFill>
          <a:blip r:embed="rId4"/>
          <a:srcRect l="24742"/>
          <a:stretch/>
        </p:blipFill>
        <p:spPr>
          <a:xfrm>
            <a:off x="8198993" y="2124074"/>
            <a:ext cx="3907756" cy="3009901"/>
          </a:xfrm>
          <a:prstGeom prst="rect">
            <a:avLst/>
          </a:prstGeom>
        </p:spPr>
      </p:pic>
      <p:sp>
        <p:nvSpPr>
          <p:cNvPr id="11" name="Stern: 5 Zacken 10">
            <a:extLst>
              <a:ext uri="{FF2B5EF4-FFF2-40B4-BE49-F238E27FC236}">
                <a16:creationId xmlns:a16="http://schemas.microsoft.com/office/drawing/2014/main" id="{FAC55CAA-B350-E860-D838-4FFC2CEC12E2}"/>
              </a:ext>
            </a:extLst>
          </p:cNvPr>
          <p:cNvSpPr/>
          <p:nvPr/>
        </p:nvSpPr>
        <p:spPr>
          <a:xfrm>
            <a:off x="10380831" y="3648075"/>
            <a:ext cx="202812" cy="19050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 name="Gerade Verbindung mit Pfeil 12">
            <a:extLst>
              <a:ext uri="{FF2B5EF4-FFF2-40B4-BE49-F238E27FC236}">
                <a16:creationId xmlns:a16="http://schemas.microsoft.com/office/drawing/2014/main" id="{046A7BB4-CEE6-44F4-7A7E-3F345E2E6D64}"/>
              </a:ext>
            </a:extLst>
          </p:cNvPr>
          <p:cNvCxnSpPr>
            <a:cxnSpLocks/>
          </p:cNvCxnSpPr>
          <p:nvPr/>
        </p:nvCxnSpPr>
        <p:spPr>
          <a:xfrm flipH="1">
            <a:off x="9867900" y="1504950"/>
            <a:ext cx="1309218" cy="221932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67AFF0AB-CA07-1F48-BD70-8829E20542A4}"/>
              </a:ext>
            </a:extLst>
          </p:cNvPr>
          <p:cNvCxnSpPr>
            <a:cxnSpLocks/>
          </p:cNvCxnSpPr>
          <p:nvPr/>
        </p:nvCxnSpPr>
        <p:spPr>
          <a:xfrm flipH="1">
            <a:off x="10840156" y="1381125"/>
            <a:ext cx="593475" cy="2457450"/>
          </a:xfrm>
          <a:prstGeom prst="straightConnector1">
            <a:avLst/>
          </a:prstGeom>
          <a:ln>
            <a:solidFill>
              <a:srgbClr val="E49D1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707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91548" y="203086"/>
            <a:ext cx="11569148" cy="392257"/>
          </a:xfrm>
        </p:spPr>
        <p:txBody>
          <a:bodyPr/>
          <a:lstStyle/>
          <a:p>
            <a:r>
              <a:rPr lang="en-GB" dirty="0">
                <a:solidFill>
                  <a:schemeClr val="tx1"/>
                </a:solidFill>
              </a:rPr>
              <a:t>4. </a:t>
            </a:r>
            <a:r>
              <a:rPr lang="en-GB" dirty="0" err="1">
                <a:solidFill>
                  <a:schemeClr val="tx1"/>
                </a:solidFill>
              </a:rPr>
              <a:t>RR_calc</a:t>
            </a:r>
            <a:r>
              <a:rPr lang="en-GB" dirty="0">
                <a:solidFill>
                  <a:schemeClr val="tx1"/>
                </a:solidFill>
              </a:rPr>
              <a:t>  - algorithm for estimating missing </a:t>
            </a:r>
            <a:r>
              <a:rPr lang="en-GB" dirty="0" smtClean="0">
                <a:solidFill>
                  <a:schemeClr val="tx1"/>
                </a:solidFill>
              </a:rPr>
              <a:t>weighing </a:t>
            </a:r>
            <a:r>
              <a:rPr lang="en-GB" dirty="0">
                <a:solidFill>
                  <a:schemeClr val="tx1"/>
                </a:solidFill>
              </a:rPr>
              <a:t>gauge precipitation data </a:t>
            </a:r>
          </a:p>
        </p:txBody>
      </p:sp>
      <p:sp>
        <p:nvSpPr>
          <p:cNvPr id="4" name="Foliennummernplatzhalter 3"/>
          <p:cNvSpPr>
            <a:spLocks noGrp="1"/>
          </p:cNvSpPr>
          <p:nvPr>
            <p:ph type="sldNum" sz="quarter" idx="11"/>
          </p:nvPr>
        </p:nvSpPr>
        <p:spPr/>
        <p:txBody>
          <a:bodyPr/>
          <a:lstStyle/>
          <a:p>
            <a:fld id="{9419B8D7-4B09-4587-AE34-C8E98D5D215D}" type="slidenum">
              <a:rPr lang="de-AT" noProof="0" smtClean="0"/>
              <a:pPr/>
              <a:t>18</a:t>
            </a:fld>
            <a:endParaRPr lang="de-AT" noProof="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rcRect l="6045"/>
          <a:stretch/>
        </p:blipFill>
        <p:spPr>
          <a:xfrm>
            <a:off x="5353878" y="1013954"/>
            <a:ext cx="6665845" cy="4600151"/>
          </a:xfrm>
          <a:prstGeom prst="rect">
            <a:avLst/>
          </a:prstGeom>
          <a:ln>
            <a:noFill/>
          </a:ln>
        </p:spPr>
      </p:pic>
      <p:sp>
        <p:nvSpPr>
          <p:cNvPr id="6" name="Textfeld 5">
            <a:extLst>
              <a:ext uri="{FF2B5EF4-FFF2-40B4-BE49-F238E27FC236}">
                <a16:creationId xmlns:a16="http://schemas.microsoft.com/office/drawing/2014/main" id="{0B987759-AD7B-9E7F-E760-0A5EB92D3D26}"/>
              </a:ext>
            </a:extLst>
          </p:cNvPr>
          <p:cNvSpPr txBox="1"/>
          <p:nvPr/>
        </p:nvSpPr>
        <p:spPr>
          <a:xfrm>
            <a:off x="172277" y="784354"/>
            <a:ext cx="5429785" cy="3139321"/>
          </a:xfrm>
          <a:prstGeom prst="rect">
            <a:avLst/>
          </a:prstGeom>
          <a:noFill/>
        </p:spPr>
        <p:txBody>
          <a:bodyPr wrap="square" rtlCol="0">
            <a:spAutoFit/>
          </a:bodyPr>
          <a:lstStyle/>
          <a:p>
            <a:r>
              <a:rPr lang="en-AU" u="sng" dirty="0"/>
              <a:t>Problem</a:t>
            </a:r>
            <a:r>
              <a:rPr lang="en-AU" dirty="0"/>
              <a:t>:</a:t>
            </a:r>
          </a:p>
          <a:p>
            <a:r>
              <a:rPr lang="en-AU" dirty="0"/>
              <a:t>Missing weighing gauge precipitation measurements during normal operation (no outage), when bucket weight recording is available.</a:t>
            </a:r>
          </a:p>
          <a:p>
            <a:r>
              <a:rPr lang="en-AU" dirty="0"/>
              <a:t>Since the algorithm used to generate data by the gauge software is usually unknown (black-box),  there is no way to recover the lost data. </a:t>
            </a:r>
          </a:p>
          <a:p>
            <a:endParaRPr lang="en-AU" dirty="0"/>
          </a:p>
          <a:p>
            <a:r>
              <a:rPr lang="en-AU" u="sng" dirty="0"/>
              <a:t>Problem-solving approach</a:t>
            </a:r>
            <a:r>
              <a:rPr lang="en-AU" dirty="0"/>
              <a:t>: An automated algorithm </a:t>
            </a:r>
            <a:r>
              <a:rPr lang="de-DE" dirty="0">
                <a:latin typeface="Source Sans Pro" panose="020B0503030403020204" pitchFamily="34" charset="0"/>
              </a:rPr>
              <a:t>was </a:t>
            </a:r>
            <a:r>
              <a:rPr lang="en-AU" dirty="0">
                <a:latin typeface="Source Sans Pro" panose="020B0503030403020204" pitchFamily="34" charset="0"/>
              </a:rPr>
              <a:t>developed</a:t>
            </a:r>
            <a:r>
              <a:rPr lang="de-DE" dirty="0">
                <a:latin typeface="Source Sans Pro" panose="020B0503030403020204" pitchFamily="34" charset="0"/>
              </a:rPr>
              <a:t> </a:t>
            </a:r>
            <a:r>
              <a:rPr lang="en-AU" dirty="0">
                <a:latin typeface="Source Sans Pro" panose="020B0503030403020204" pitchFamily="34" charset="0"/>
              </a:rPr>
              <a:t>to estimate missing data.</a:t>
            </a:r>
            <a:endParaRPr lang="en-AU" dirty="0"/>
          </a:p>
          <a:p>
            <a:r>
              <a:rPr lang="en-AU" dirty="0"/>
              <a:t> </a:t>
            </a:r>
          </a:p>
        </p:txBody>
      </p:sp>
      <p:sp>
        <p:nvSpPr>
          <p:cNvPr id="7" name="Textfeld 10">
            <a:extLst>
              <a:ext uri="{FF2B5EF4-FFF2-40B4-BE49-F238E27FC236}">
                <a16:creationId xmlns:a16="http://schemas.microsoft.com/office/drawing/2014/main" id="{69A68D56-7E27-1357-1B27-38963EEBF2AE}"/>
              </a:ext>
            </a:extLst>
          </p:cNvPr>
          <p:cNvSpPr txBox="1">
            <a:spLocks noChangeArrowheads="1"/>
          </p:cNvSpPr>
          <p:nvPr/>
        </p:nvSpPr>
        <p:spPr bwMode="auto">
          <a:xfrm>
            <a:off x="7420880" y="1314826"/>
            <a:ext cx="4670039" cy="354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6391" tIns="0" rIns="76391" bIns="7639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i="1" dirty="0">
                <a:solidFill>
                  <a:srgbClr val="052E37"/>
                </a:solidFill>
                <a:latin typeface="Source Sans Pro" panose="020B0503030403020204" pitchFamily="34" charset="77"/>
                <a:cs typeface="Unit Offc Light" pitchFamily="34" charset="0"/>
              </a:rPr>
              <a:t>Simplified flow-chart of the RR_calc algorithm.</a:t>
            </a:r>
          </a:p>
        </p:txBody>
      </p:sp>
      <p:sp>
        <p:nvSpPr>
          <p:cNvPr id="8" name="Textfeld 7">
            <a:extLst>
              <a:ext uri="{FF2B5EF4-FFF2-40B4-BE49-F238E27FC236}">
                <a16:creationId xmlns:a16="http://schemas.microsoft.com/office/drawing/2014/main" id="{86C5C861-D737-45F8-EE29-AC11A5083487}"/>
              </a:ext>
            </a:extLst>
          </p:cNvPr>
          <p:cNvSpPr txBox="1"/>
          <p:nvPr/>
        </p:nvSpPr>
        <p:spPr>
          <a:xfrm>
            <a:off x="172277" y="3970330"/>
            <a:ext cx="7432172" cy="2308324"/>
          </a:xfrm>
          <a:prstGeom prst="rect">
            <a:avLst/>
          </a:prstGeom>
          <a:noFill/>
          <a:ln>
            <a:solidFill>
              <a:srgbClr val="00B050"/>
            </a:solidFill>
          </a:ln>
        </p:spPr>
        <p:txBody>
          <a:bodyPr wrap="square">
            <a:spAutoFit/>
          </a:bodyPr>
          <a:lstStyle/>
          <a:p>
            <a:r>
              <a:rPr lang="de-DE" b="1" dirty="0"/>
              <a:t>Purpose:</a:t>
            </a:r>
            <a:r>
              <a:rPr lang="de-DE" dirty="0"/>
              <a:t/>
            </a:r>
            <a:br>
              <a:rPr lang="de-DE" dirty="0"/>
            </a:br>
            <a:r>
              <a:rPr lang="de-DE" dirty="0" err="1"/>
              <a:t>Derives</a:t>
            </a:r>
            <a:r>
              <a:rPr lang="de-DE" dirty="0"/>
              <a:t> </a:t>
            </a:r>
            <a:r>
              <a:rPr lang="de-DE" dirty="0" err="1"/>
              <a:t>rainfall</a:t>
            </a:r>
            <a:r>
              <a:rPr lang="de-DE" dirty="0"/>
              <a:t> </a:t>
            </a:r>
            <a:r>
              <a:rPr lang="de-DE" dirty="0" err="1"/>
              <a:t>data</a:t>
            </a:r>
            <a:r>
              <a:rPr lang="de-DE" dirty="0"/>
              <a:t> </a:t>
            </a:r>
            <a:r>
              <a:rPr lang="de-DE" dirty="0" err="1"/>
              <a:t>from</a:t>
            </a:r>
            <a:r>
              <a:rPr lang="de-DE" dirty="0"/>
              <a:t> a </a:t>
            </a:r>
            <a:r>
              <a:rPr lang="de-DE" dirty="0" err="1"/>
              <a:t>sensor</a:t>
            </a:r>
            <a:r>
              <a:rPr lang="de-DE" dirty="0"/>
              <a:t> </a:t>
            </a:r>
            <a:r>
              <a:rPr lang="de-DE" dirty="0" err="1"/>
              <a:t>signal</a:t>
            </a:r>
            <a:r>
              <a:rPr lang="de-DE" dirty="0"/>
              <a:t> (</a:t>
            </a:r>
            <a:r>
              <a:rPr lang="de-DE" dirty="0" err="1"/>
              <a:t>gauge</a:t>
            </a:r>
            <a:r>
              <a:rPr lang="de-DE" dirty="0"/>
              <a:t> </a:t>
            </a:r>
            <a:r>
              <a:rPr lang="de-DE" dirty="0" err="1"/>
              <a:t>bucket</a:t>
            </a:r>
            <a:r>
              <a:rPr lang="de-DE" dirty="0"/>
              <a:t>  </a:t>
            </a:r>
            <a:r>
              <a:rPr lang="de-DE" dirty="0" err="1"/>
              <a:t>weight</a:t>
            </a:r>
            <a:r>
              <a:rPr lang="de-DE" dirty="0"/>
              <a:t>) </a:t>
            </a:r>
            <a:r>
              <a:rPr lang="de-DE" dirty="0" err="1"/>
              <a:t>using</a:t>
            </a:r>
            <a:r>
              <a:rPr lang="de-DE" dirty="0"/>
              <a:t>: </a:t>
            </a:r>
          </a:p>
          <a:p>
            <a:pPr marL="465138" lvl="1" indent="-285750">
              <a:buFont typeface="Wingdings" panose="05000000000000000000" pitchFamily="2" charset="2"/>
              <a:buChar char="ü"/>
            </a:pPr>
            <a:r>
              <a:rPr lang="de-DE" dirty="0" err="1"/>
              <a:t>physical</a:t>
            </a:r>
            <a:r>
              <a:rPr lang="de-DE" dirty="0"/>
              <a:t> </a:t>
            </a:r>
            <a:r>
              <a:rPr lang="de-DE" dirty="0" err="1"/>
              <a:t>scaling</a:t>
            </a:r>
            <a:r>
              <a:rPr lang="de-DE" dirty="0"/>
              <a:t> (</a:t>
            </a:r>
            <a:r>
              <a:rPr lang="de-DE" dirty="0" err="1"/>
              <a:t>orifice</a:t>
            </a:r>
            <a:r>
              <a:rPr lang="de-DE" dirty="0"/>
              <a:t> </a:t>
            </a:r>
            <a:r>
              <a:rPr lang="de-DE" dirty="0" err="1"/>
              <a:t>size</a:t>
            </a:r>
            <a:r>
              <a:rPr lang="de-DE" dirty="0" smtClean="0"/>
              <a:t>) </a:t>
            </a:r>
            <a:r>
              <a:rPr lang="de-DE" dirty="0" err="1" smtClean="0"/>
              <a:t>of</a:t>
            </a:r>
            <a:r>
              <a:rPr lang="de-DE" dirty="0" smtClean="0"/>
              <a:t> </a:t>
            </a:r>
            <a:r>
              <a:rPr lang="de-DE" dirty="0" err="1" smtClean="0"/>
              <a:t>the</a:t>
            </a:r>
            <a:r>
              <a:rPr lang="de-DE" dirty="0" smtClean="0"/>
              <a:t> </a:t>
            </a:r>
            <a:r>
              <a:rPr lang="de-DE" dirty="0" err="1" smtClean="0"/>
              <a:t>consecutive</a:t>
            </a:r>
            <a:r>
              <a:rPr lang="de-DE" dirty="0" smtClean="0"/>
              <a:t> </a:t>
            </a:r>
            <a:r>
              <a:rPr lang="de-DE" dirty="0" err="1" smtClean="0"/>
              <a:t>changes</a:t>
            </a:r>
            <a:r>
              <a:rPr lang="de-DE" dirty="0" smtClean="0"/>
              <a:t> in </a:t>
            </a:r>
            <a:r>
              <a:rPr lang="de-DE" dirty="0" err="1" smtClean="0"/>
              <a:t>weight</a:t>
            </a:r>
            <a:r>
              <a:rPr lang="de-DE" dirty="0" smtClean="0"/>
              <a:t>, </a:t>
            </a:r>
            <a:endParaRPr lang="de-DE" dirty="0"/>
          </a:p>
          <a:p>
            <a:pPr marL="465138" lvl="1" indent="-285750">
              <a:buFont typeface="Wingdings" panose="05000000000000000000" pitchFamily="2" charset="2"/>
              <a:buChar char="ü"/>
            </a:pPr>
            <a:r>
              <a:rPr lang="de-DE" dirty="0" err="1"/>
              <a:t>plausibility</a:t>
            </a:r>
            <a:r>
              <a:rPr lang="de-DE" dirty="0"/>
              <a:t> </a:t>
            </a:r>
            <a:r>
              <a:rPr lang="de-DE" dirty="0" err="1"/>
              <a:t>filtering</a:t>
            </a:r>
            <a:r>
              <a:rPr lang="de-DE" dirty="0"/>
              <a:t> (RRM), and </a:t>
            </a:r>
          </a:p>
          <a:p>
            <a:pPr marL="465138" lvl="1" indent="-285750">
              <a:buFont typeface="Wingdings" panose="05000000000000000000" pitchFamily="2" charset="2"/>
              <a:buChar char="ü"/>
            </a:pPr>
            <a:r>
              <a:rPr lang="de-DE" dirty="0" err="1"/>
              <a:t>reset</a:t>
            </a:r>
            <a:r>
              <a:rPr lang="de-DE" dirty="0"/>
              <a:t> </a:t>
            </a:r>
            <a:r>
              <a:rPr lang="de-DE" dirty="0" err="1"/>
              <a:t>logic</a:t>
            </a:r>
            <a:r>
              <a:rPr lang="de-DE" dirty="0"/>
              <a:t> (</a:t>
            </a:r>
            <a:r>
              <a:rPr lang="de-DE" dirty="0" err="1"/>
              <a:t>filtering</a:t>
            </a:r>
            <a:r>
              <a:rPr lang="de-DE" dirty="0"/>
              <a:t> negative </a:t>
            </a:r>
            <a:r>
              <a:rPr lang="de-DE" dirty="0" err="1"/>
              <a:t>weight</a:t>
            </a:r>
            <a:r>
              <a:rPr lang="de-DE" dirty="0"/>
              <a:t> </a:t>
            </a:r>
            <a:r>
              <a:rPr lang="de-DE" dirty="0" err="1"/>
              <a:t>increments</a:t>
            </a:r>
            <a:r>
              <a:rPr lang="de-DE" dirty="0"/>
              <a:t>).</a:t>
            </a:r>
          </a:p>
          <a:p>
            <a:r>
              <a:rPr lang="de-DE" b="1" dirty="0"/>
              <a:t>Core Idea:</a:t>
            </a:r>
            <a:r>
              <a:rPr lang="de-DE" dirty="0"/>
              <a:t/>
            </a:r>
            <a:br>
              <a:rPr lang="de-DE" dirty="0"/>
            </a:br>
            <a:r>
              <a:rPr lang="de-DE" dirty="0"/>
              <a:t>Like a </a:t>
            </a:r>
            <a:r>
              <a:rPr lang="de-DE" i="1" dirty="0"/>
              <a:t>digital rain </a:t>
            </a:r>
            <a:r>
              <a:rPr lang="de-DE" i="1" dirty="0" err="1"/>
              <a:t>gauge</a:t>
            </a:r>
            <a:r>
              <a:rPr lang="de-DE" i="1" dirty="0"/>
              <a:t> </a:t>
            </a:r>
            <a:r>
              <a:rPr lang="de-DE" i="1" dirty="0" err="1"/>
              <a:t>algorithm</a:t>
            </a:r>
            <a:r>
              <a:rPr lang="de-DE" dirty="0"/>
              <a:t> — </a:t>
            </a:r>
            <a:r>
              <a:rPr lang="de-DE" dirty="0" err="1"/>
              <a:t>turning</a:t>
            </a:r>
            <a:r>
              <a:rPr lang="de-DE" dirty="0"/>
              <a:t> </a:t>
            </a:r>
            <a:r>
              <a:rPr lang="de-DE" dirty="0" err="1"/>
              <a:t>incremental</a:t>
            </a:r>
            <a:r>
              <a:rPr lang="de-DE" dirty="0"/>
              <a:t> </a:t>
            </a:r>
            <a:r>
              <a:rPr lang="de-DE" dirty="0" err="1"/>
              <a:t>weight</a:t>
            </a:r>
            <a:r>
              <a:rPr lang="de-DE" dirty="0"/>
              <a:t> </a:t>
            </a:r>
            <a:r>
              <a:rPr lang="de-DE" dirty="0" err="1"/>
              <a:t>increases</a:t>
            </a:r>
            <a:r>
              <a:rPr lang="de-DE" dirty="0"/>
              <a:t> </a:t>
            </a:r>
            <a:r>
              <a:rPr lang="de-DE" dirty="0" err="1"/>
              <a:t>into</a:t>
            </a:r>
            <a:r>
              <a:rPr lang="de-DE" dirty="0"/>
              <a:t> </a:t>
            </a:r>
            <a:r>
              <a:rPr lang="de-DE" dirty="0" err="1"/>
              <a:t>rainfall</a:t>
            </a:r>
            <a:r>
              <a:rPr lang="de-DE" dirty="0"/>
              <a:t> </a:t>
            </a:r>
            <a:r>
              <a:rPr lang="de-DE" dirty="0" err="1"/>
              <a:t>intensity</a:t>
            </a:r>
            <a:r>
              <a:rPr lang="de-DE" dirty="0"/>
              <a:t>, </a:t>
            </a:r>
            <a:r>
              <a:rPr lang="de-DE" dirty="0" err="1"/>
              <a:t>filtering</a:t>
            </a:r>
            <a:r>
              <a:rPr lang="de-DE" dirty="0"/>
              <a:t> implausible </a:t>
            </a:r>
            <a:r>
              <a:rPr lang="de-DE" dirty="0" err="1"/>
              <a:t>signals</a:t>
            </a:r>
            <a:r>
              <a:rPr lang="de-DE" dirty="0"/>
              <a:t>, and </a:t>
            </a:r>
            <a:r>
              <a:rPr lang="de-DE" dirty="0" err="1"/>
              <a:t>preventing</a:t>
            </a:r>
            <a:r>
              <a:rPr lang="de-DE" dirty="0"/>
              <a:t> </a:t>
            </a:r>
            <a:r>
              <a:rPr lang="de-DE" dirty="0" err="1"/>
              <a:t>drift</a:t>
            </a:r>
            <a:r>
              <a:rPr lang="de-DE" dirty="0"/>
              <a:t>. </a:t>
            </a:r>
          </a:p>
        </p:txBody>
      </p:sp>
    </p:spTree>
    <p:extLst>
      <p:ext uri="{BB962C8B-B14F-4D97-AF65-F5344CB8AC3E}">
        <p14:creationId xmlns:p14="http://schemas.microsoft.com/office/powerpoint/2010/main" val="31477963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EBC62D-EF84-A169-B676-0CDF4967B2EC}"/>
              </a:ext>
            </a:extLst>
          </p:cNvPr>
          <p:cNvSpPr>
            <a:spLocks noGrp="1"/>
          </p:cNvSpPr>
          <p:nvPr>
            <p:ph type="title"/>
          </p:nvPr>
        </p:nvSpPr>
        <p:spPr/>
        <p:txBody>
          <a:bodyPr/>
          <a:lstStyle/>
          <a:p>
            <a:r>
              <a:rPr lang="de-DE" dirty="0">
                <a:solidFill>
                  <a:schemeClr val="tx1"/>
                </a:solidFill>
              </a:rPr>
              <a:t>4. </a:t>
            </a:r>
            <a:r>
              <a:rPr lang="de-DE" dirty="0" err="1">
                <a:solidFill>
                  <a:schemeClr val="tx1"/>
                </a:solidFill>
              </a:rPr>
              <a:t>RR_calc</a:t>
            </a:r>
            <a:r>
              <a:rPr lang="de-DE" dirty="0">
                <a:solidFill>
                  <a:schemeClr val="tx1"/>
                </a:solidFill>
              </a:rPr>
              <a:t> </a:t>
            </a:r>
            <a:r>
              <a:rPr lang="de-DE" dirty="0" smtClean="0">
                <a:solidFill>
                  <a:schemeClr val="tx1"/>
                </a:solidFill>
              </a:rPr>
              <a:t>– </a:t>
            </a:r>
            <a:r>
              <a:rPr lang="de-DE" dirty="0" err="1" smtClean="0">
                <a:solidFill>
                  <a:schemeClr val="tx1"/>
                </a:solidFill>
              </a:rPr>
              <a:t>outline</a:t>
            </a:r>
            <a:r>
              <a:rPr lang="de-DE" dirty="0" smtClean="0">
                <a:solidFill>
                  <a:schemeClr val="tx1"/>
                </a:solidFill>
              </a:rPr>
              <a:t> </a:t>
            </a:r>
            <a:r>
              <a:rPr lang="de-DE" dirty="0" err="1" smtClean="0">
                <a:solidFill>
                  <a:schemeClr val="tx1"/>
                </a:solidFill>
              </a:rPr>
              <a:t>of</a:t>
            </a:r>
            <a:r>
              <a:rPr lang="de-DE" dirty="0" smtClean="0">
                <a:solidFill>
                  <a:schemeClr val="tx1"/>
                </a:solidFill>
              </a:rPr>
              <a:t> </a:t>
            </a:r>
            <a:r>
              <a:rPr lang="de-DE" dirty="0" err="1" smtClean="0">
                <a:solidFill>
                  <a:schemeClr val="tx1"/>
                </a:solidFill>
              </a:rPr>
              <a:t>the</a:t>
            </a:r>
            <a:r>
              <a:rPr lang="de-DE" dirty="0" smtClean="0">
                <a:solidFill>
                  <a:schemeClr val="tx1"/>
                </a:solidFill>
              </a:rPr>
              <a:t> </a:t>
            </a:r>
            <a:r>
              <a:rPr lang="de-DE" dirty="0" err="1" smtClean="0">
                <a:solidFill>
                  <a:schemeClr val="tx1"/>
                </a:solidFill>
              </a:rPr>
              <a:t>workflow</a:t>
            </a:r>
            <a:r>
              <a:rPr lang="de-DE" dirty="0" smtClean="0">
                <a:solidFill>
                  <a:schemeClr val="tx1"/>
                </a:solidFill>
              </a:rPr>
              <a:t> </a:t>
            </a:r>
            <a:endParaRPr lang="de-DE" dirty="0">
              <a:solidFill>
                <a:schemeClr val="tx1"/>
              </a:solidFill>
            </a:endParaRPr>
          </a:p>
        </p:txBody>
      </p:sp>
      <p:sp>
        <p:nvSpPr>
          <p:cNvPr id="4" name="Foliennummernplatzhalter 3">
            <a:extLst>
              <a:ext uri="{FF2B5EF4-FFF2-40B4-BE49-F238E27FC236}">
                <a16:creationId xmlns:a16="http://schemas.microsoft.com/office/drawing/2014/main" id="{2AC7571D-9E96-F860-B4D6-6861C27FB832}"/>
              </a:ext>
            </a:extLst>
          </p:cNvPr>
          <p:cNvSpPr>
            <a:spLocks noGrp="1"/>
          </p:cNvSpPr>
          <p:nvPr>
            <p:ph type="sldNum" sz="quarter" idx="11"/>
          </p:nvPr>
        </p:nvSpPr>
        <p:spPr/>
        <p:txBody>
          <a:bodyPr/>
          <a:lstStyle/>
          <a:p>
            <a:fld id="{9419B8D7-4B09-4587-AE34-C8E98D5D215D}" type="slidenum">
              <a:rPr lang="de-AT" noProof="0" smtClean="0"/>
              <a:pPr/>
              <a:t>19</a:t>
            </a:fld>
            <a:endParaRPr lang="de-AT" noProof="0" dirty="0"/>
          </a:p>
        </p:txBody>
      </p:sp>
      <p:sp>
        <p:nvSpPr>
          <p:cNvPr id="7" name="Flussdiagramm: Prozess 6">
            <a:extLst>
              <a:ext uri="{FF2B5EF4-FFF2-40B4-BE49-F238E27FC236}">
                <a16:creationId xmlns:a16="http://schemas.microsoft.com/office/drawing/2014/main" id="{D1B9AA83-5CB0-6B0F-9C2B-33A32DDA099B}"/>
              </a:ext>
            </a:extLst>
          </p:cNvPr>
          <p:cNvSpPr/>
          <p:nvPr/>
        </p:nvSpPr>
        <p:spPr>
          <a:xfrm>
            <a:off x="1726162" y="783765"/>
            <a:ext cx="3720841" cy="61264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Raw Sensor Data (TRWSG) + Plausibility Data (RRM)</a:t>
            </a:r>
            <a:endParaRPr lang="de-DE" dirty="0">
              <a:solidFill>
                <a:schemeClr val="tx2"/>
              </a:solidFill>
            </a:endParaRPr>
          </a:p>
        </p:txBody>
      </p:sp>
      <p:sp>
        <p:nvSpPr>
          <p:cNvPr id="8" name="Pfeil: nach unten 7">
            <a:extLst>
              <a:ext uri="{FF2B5EF4-FFF2-40B4-BE49-F238E27FC236}">
                <a16:creationId xmlns:a16="http://schemas.microsoft.com/office/drawing/2014/main" id="{F7F7B4F1-C3B3-AFE0-5B21-4AFBCF97AD35}"/>
              </a:ext>
            </a:extLst>
          </p:cNvPr>
          <p:cNvSpPr/>
          <p:nvPr/>
        </p:nvSpPr>
        <p:spPr>
          <a:xfrm>
            <a:off x="3255345" y="1424404"/>
            <a:ext cx="662473" cy="51318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lussdiagramm: Prozess 8">
            <a:extLst>
              <a:ext uri="{FF2B5EF4-FFF2-40B4-BE49-F238E27FC236}">
                <a16:creationId xmlns:a16="http://schemas.microsoft.com/office/drawing/2014/main" id="{1A054BA5-EBE2-185B-1144-916C4C73D921}"/>
              </a:ext>
            </a:extLst>
          </p:cNvPr>
          <p:cNvSpPr/>
          <p:nvPr/>
        </p:nvSpPr>
        <p:spPr>
          <a:xfrm>
            <a:off x="1726162" y="1937588"/>
            <a:ext cx="3720841" cy="61264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rPr>
              <a:t>Calculate lagged differences Δ(TRWSG) and accumulate scaled* differences </a:t>
            </a:r>
            <a:r>
              <a:rPr lang="en-US" sz="1600" i="1" dirty="0" err="1">
                <a:solidFill>
                  <a:schemeClr val="tx2"/>
                </a:solidFill>
              </a:rPr>
              <a:t>sdiff</a:t>
            </a:r>
            <a:endParaRPr lang="de-DE" sz="1600" dirty="0">
              <a:solidFill>
                <a:schemeClr val="tx2"/>
              </a:solidFill>
            </a:endParaRPr>
          </a:p>
        </p:txBody>
      </p:sp>
      <p:sp>
        <p:nvSpPr>
          <p:cNvPr id="10" name="Pfeil: nach unten 9">
            <a:extLst>
              <a:ext uri="{FF2B5EF4-FFF2-40B4-BE49-F238E27FC236}">
                <a16:creationId xmlns:a16="http://schemas.microsoft.com/office/drawing/2014/main" id="{F56A94E0-3236-1071-A8BD-FCA118C0E1E8}"/>
              </a:ext>
            </a:extLst>
          </p:cNvPr>
          <p:cNvSpPr/>
          <p:nvPr/>
        </p:nvSpPr>
        <p:spPr>
          <a:xfrm>
            <a:off x="3255345" y="2578227"/>
            <a:ext cx="662473" cy="51318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lussdiagramm: Prozess 10">
            <a:extLst>
              <a:ext uri="{FF2B5EF4-FFF2-40B4-BE49-F238E27FC236}">
                <a16:creationId xmlns:a16="http://schemas.microsoft.com/office/drawing/2014/main" id="{8DAC7686-24E8-E0C7-BD17-938CD590EDFB}"/>
              </a:ext>
            </a:extLst>
          </p:cNvPr>
          <p:cNvSpPr/>
          <p:nvPr/>
        </p:nvSpPr>
        <p:spPr>
          <a:xfrm>
            <a:off x="1726162" y="3148413"/>
            <a:ext cx="3720841" cy="61264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err="1">
                <a:solidFill>
                  <a:schemeClr val="tx2"/>
                </a:solidFill>
              </a:rPr>
              <a:t>Apply</a:t>
            </a:r>
            <a:r>
              <a:rPr lang="de-DE" dirty="0">
                <a:solidFill>
                  <a:schemeClr val="tx2"/>
                </a:solidFill>
              </a:rPr>
              <a:t> </a:t>
            </a:r>
            <a:r>
              <a:rPr lang="de-DE" dirty="0" err="1">
                <a:solidFill>
                  <a:schemeClr val="tx2"/>
                </a:solidFill>
              </a:rPr>
              <a:t>plausibility</a:t>
            </a:r>
            <a:r>
              <a:rPr lang="de-DE" dirty="0">
                <a:solidFill>
                  <a:schemeClr val="tx2"/>
                </a:solidFill>
              </a:rPr>
              <a:t> </a:t>
            </a:r>
            <a:r>
              <a:rPr lang="de-DE" dirty="0" err="1">
                <a:solidFill>
                  <a:schemeClr val="tx2"/>
                </a:solidFill>
              </a:rPr>
              <a:t>filter</a:t>
            </a:r>
            <a:r>
              <a:rPr lang="de-DE" dirty="0">
                <a:solidFill>
                  <a:schemeClr val="tx2"/>
                </a:solidFill>
              </a:rPr>
              <a:t> (RRM)</a:t>
            </a:r>
          </a:p>
        </p:txBody>
      </p:sp>
      <p:sp>
        <p:nvSpPr>
          <p:cNvPr id="12" name="Flussdiagramm: Prozess 11">
            <a:extLst>
              <a:ext uri="{FF2B5EF4-FFF2-40B4-BE49-F238E27FC236}">
                <a16:creationId xmlns:a16="http://schemas.microsoft.com/office/drawing/2014/main" id="{6BB3CC3A-7B59-4F8C-7D24-44A9175D1EEC}"/>
              </a:ext>
            </a:extLst>
          </p:cNvPr>
          <p:cNvSpPr/>
          <p:nvPr/>
        </p:nvSpPr>
        <p:spPr>
          <a:xfrm>
            <a:off x="1726162" y="4388249"/>
            <a:ext cx="3720841" cy="61264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de-DE" dirty="0">
                <a:solidFill>
                  <a:schemeClr val="tx2"/>
                </a:solidFill>
              </a:rPr>
              <a:t>„</a:t>
            </a:r>
            <a:r>
              <a:rPr lang="de-DE" dirty="0" err="1">
                <a:solidFill>
                  <a:schemeClr val="tx2"/>
                </a:solidFill>
              </a:rPr>
              <a:t>Quantize</a:t>
            </a:r>
            <a:r>
              <a:rPr lang="de-DE" dirty="0">
                <a:solidFill>
                  <a:schemeClr val="tx2"/>
                </a:solidFill>
              </a:rPr>
              <a:t>“ </a:t>
            </a:r>
            <a:r>
              <a:rPr lang="de-DE" dirty="0" err="1">
                <a:solidFill>
                  <a:schemeClr val="tx2"/>
                </a:solidFill>
              </a:rPr>
              <a:t>rainfall</a:t>
            </a:r>
            <a:r>
              <a:rPr lang="de-DE" dirty="0">
                <a:solidFill>
                  <a:schemeClr val="tx2"/>
                </a:solidFill>
              </a:rPr>
              <a:t> </a:t>
            </a:r>
            <a:r>
              <a:rPr lang="de-DE" dirty="0" err="1">
                <a:solidFill>
                  <a:schemeClr val="tx2"/>
                </a:solidFill>
              </a:rPr>
              <a:t>increments</a:t>
            </a:r>
            <a:r>
              <a:rPr lang="de-DE" dirty="0">
                <a:solidFill>
                  <a:schemeClr val="tx2"/>
                </a:solidFill>
              </a:rPr>
              <a:t> (</a:t>
            </a:r>
            <a:r>
              <a:rPr lang="de-DE" dirty="0" err="1">
                <a:solidFill>
                  <a:schemeClr val="tx2"/>
                </a:solidFill>
              </a:rPr>
              <a:t>RR_i</a:t>
            </a:r>
            <a:r>
              <a:rPr lang="de-DE" dirty="0">
                <a:solidFill>
                  <a:schemeClr val="tx2"/>
                </a:solidFill>
              </a:rPr>
              <a:t>)</a:t>
            </a:r>
          </a:p>
          <a:p>
            <a:pPr algn="ctr"/>
            <a:r>
              <a:rPr lang="en-US" dirty="0">
                <a:solidFill>
                  <a:schemeClr val="tx2"/>
                </a:solidFill>
              </a:rPr>
              <a:t>Reset when inactive too long</a:t>
            </a:r>
            <a:endParaRPr lang="de-DE" dirty="0">
              <a:solidFill>
                <a:schemeClr val="tx2"/>
              </a:solidFill>
            </a:endParaRPr>
          </a:p>
          <a:p>
            <a:pPr algn="ctr"/>
            <a:endParaRPr lang="de-DE" dirty="0">
              <a:solidFill>
                <a:schemeClr val="tx2"/>
              </a:solidFill>
            </a:endParaRPr>
          </a:p>
        </p:txBody>
      </p:sp>
      <p:sp>
        <p:nvSpPr>
          <p:cNvPr id="13" name="Pfeil: nach unten 12">
            <a:extLst>
              <a:ext uri="{FF2B5EF4-FFF2-40B4-BE49-F238E27FC236}">
                <a16:creationId xmlns:a16="http://schemas.microsoft.com/office/drawing/2014/main" id="{5ABBD3A4-FFA4-715B-60F4-00C351C2F485}"/>
              </a:ext>
            </a:extLst>
          </p:cNvPr>
          <p:cNvSpPr/>
          <p:nvPr/>
        </p:nvSpPr>
        <p:spPr>
          <a:xfrm>
            <a:off x="3255345" y="3818063"/>
            <a:ext cx="662473" cy="51318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Pfeil: nach unten 14">
            <a:extLst>
              <a:ext uri="{FF2B5EF4-FFF2-40B4-BE49-F238E27FC236}">
                <a16:creationId xmlns:a16="http://schemas.microsoft.com/office/drawing/2014/main" id="{1D67405E-5AED-78A8-F094-28BDE304ECC7}"/>
              </a:ext>
            </a:extLst>
          </p:cNvPr>
          <p:cNvSpPr/>
          <p:nvPr/>
        </p:nvSpPr>
        <p:spPr>
          <a:xfrm>
            <a:off x="3255344" y="5057899"/>
            <a:ext cx="662473" cy="513184"/>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Flussdiagramm: Prozess 15">
            <a:extLst>
              <a:ext uri="{FF2B5EF4-FFF2-40B4-BE49-F238E27FC236}">
                <a16:creationId xmlns:a16="http://schemas.microsoft.com/office/drawing/2014/main" id="{2B5E7001-6090-1561-E2E9-C5D4A9613EF6}"/>
              </a:ext>
            </a:extLst>
          </p:cNvPr>
          <p:cNvSpPr/>
          <p:nvPr/>
        </p:nvSpPr>
        <p:spPr>
          <a:xfrm>
            <a:off x="1726161" y="5628085"/>
            <a:ext cx="3720841" cy="612648"/>
          </a:xfrm>
          <a:prstGeom prst="flowChartProcess">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rPr>
              <a:t>Output: </a:t>
            </a:r>
            <a:r>
              <a:rPr lang="en-US" dirty="0" err="1">
                <a:solidFill>
                  <a:schemeClr val="tx2"/>
                </a:solidFill>
              </a:rPr>
              <a:t>RR_calc</a:t>
            </a:r>
            <a:r>
              <a:rPr lang="en-US" dirty="0">
                <a:solidFill>
                  <a:schemeClr val="tx2"/>
                </a:solidFill>
              </a:rPr>
              <a:t> (new rainfall rate)</a:t>
            </a:r>
            <a:endParaRPr lang="de-DE" dirty="0">
              <a:solidFill>
                <a:schemeClr val="tx2"/>
              </a:solidFill>
            </a:endParaRPr>
          </a:p>
        </p:txBody>
      </p:sp>
      <p:sp>
        <p:nvSpPr>
          <p:cNvPr id="20" name="Textfeld 19">
            <a:extLst>
              <a:ext uri="{FF2B5EF4-FFF2-40B4-BE49-F238E27FC236}">
                <a16:creationId xmlns:a16="http://schemas.microsoft.com/office/drawing/2014/main" id="{010E0A7F-96E1-FDAB-F64C-31CB4E51A495}"/>
              </a:ext>
            </a:extLst>
          </p:cNvPr>
          <p:cNvSpPr txBox="1"/>
          <p:nvPr/>
        </p:nvSpPr>
        <p:spPr>
          <a:xfrm>
            <a:off x="55014" y="2491795"/>
            <a:ext cx="2949448" cy="523220"/>
          </a:xfrm>
          <a:prstGeom prst="rect">
            <a:avLst/>
          </a:prstGeom>
          <a:noFill/>
        </p:spPr>
        <p:txBody>
          <a:bodyPr wrap="square" rtlCol="0">
            <a:spAutoFit/>
          </a:bodyPr>
          <a:lstStyle/>
          <a:p>
            <a:r>
              <a:rPr lang="en-AU" sz="1400" i="1" dirty="0">
                <a:solidFill>
                  <a:srgbClr val="FF0000"/>
                </a:solidFill>
              </a:rPr>
              <a:t>*scale factor depends on gauge type (orifice size)</a:t>
            </a:r>
          </a:p>
        </p:txBody>
      </p:sp>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90AC800E-C2E9-FC52-8547-FDD97B8EC248}"/>
                  </a:ext>
                </a:extLst>
              </p:cNvPr>
              <p:cNvSpPr txBox="1"/>
              <p:nvPr/>
            </p:nvSpPr>
            <p:spPr>
              <a:xfrm>
                <a:off x="6235730" y="1435919"/>
                <a:ext cx="4824526" cy="88428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m:t>
                      </m:r>
                      <m:d>
                        <m:dPr>
                          <m:ctrlPr>
                            <a:rPr lang="de-DE"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𝑇𝑅𝑊𝑆𝐺</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𝑇𝑅𝑊𝑆𝐺</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𝑡</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𝑇𝑅𝑊𝑆𝐺</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r>
                        <a:rPr lang="de-DE" b="0" i="1" smtClean="0">
                          <a:latin typeface="Cambria Math" panose="02040503050406030204" pitchFamily="18" charset="0"/>
                          <a:ea typeface="Cambria Math" panose="02040503050406030204" pitchFamily="18" charset="0"/>
                        </a:rPr>
                        <m:t>−1)</m:t>
                      </m:r>
                      <m:d>
                        <m:dPr>
                          <m:begChr m:val="{"/>
                          <m:endChr m:val=""/>
                          <m:ctrlPr>
                            <a:rPr lang="de-DE" b="0" i="1" smtClean="0">
                              <a:latin typeface="Cambria Math" panose="02040503050406030204" pitchFamily="18" charset="0"/>
                              <a:ea typeface="Cambria Math" panose="02040503050406030204" pitchFamily="18" charset="0"/>
                            </a:rPr>
                          </m:ctrlPr>
                        </m:dPr>
                        <m:e>
                          <m:eqArr>
                            <m:eqArrPr>
                              <m:ctrlPr>
                                <a:rPr lang="de-DE" b="0" i="1" smtClean="0">
                                  <a:latin typeface="Cambria Math" panose="02040503050406030204" pitchFamily="18" charset="0"/>
                                  <a:ea typeface="Cambria Math" panose="02040503050406030204" pitchFamily="18" charset="0"/>
                                </a:rPr>
                              </m:ctrlPr>
                            </m:eqArrPr>
                            <m:e>
                              <m:r>
                                <a:rPr lang="de-DE" b="0" i="1" smtClean="0">
                                  <a:latin typeface="Cambria Math" panose="02040503050406030204" pitchFamily="18" charset="0"/>
                                  <a:ea typeface="Cambria Math" panose="02040503050406030204" pitchFamily="18" charset="0"/>
                                </a:rPr>
                                <m:t>&gt;0</m:t>
                              </m:r>
                            </m:e>
                            <m:e>
                              <m:r>
                                <a:rPr lang="de-DE" b="0" i="1" smtClean="0">
                                  <a:latin typeface="Cambria Math" panose="02040503050406030204" pitchFamily="18" charset="0"/>
                                  <a:ea typeface="Cambria Math" panose="02040503050406030204" pitchFamily="18" charset="0"/>
                                </a:rPr>
                                <m:t>=0</m:t>
                              </m:r>
                            </m:e>
                            <m:e>
                              <m:r>
                                <a:rPr lang="de-DE" b="0" i="1" smtClean="0">
                                  <a:latin typeface="Cambria Math" panose="02040503050406030204" pitchFamily="18" charset="0"/>
                                  <a:ea typeface="Cambria Math" panose="02040503050406030204" pitchFamily="18" charset="0"/>
                                </a:rPr>
                                <m:t>&lt;0</m:t>
                              </m:r>
                            </m:e>
                          </m:eqArr>
                        </m:e>
                      </m:d>
                    </m:oMath>
                  </m:oMathPara>
                </a14:m>
                <a:endParaRPr lang="de-DE" dirty="0"/>
              </a:p>
            </p:txBody>
          </p:sp>
        </mc:Choice>
        <mc:Fallback xmlns="">
          <p:sp>
            <p:nvSpPr>
              <p:cNvPr id="21" name="Textfeld 20">
                <a:extLst>
                  <a:ext uri="{FF2B5EF4-FFF2-40B4-BE49-F238E27FC236}">
                    <a16:creationId xmlns:a16="http://schemas.microsoft.com/office/drawing/2014/main" id="{90AC800E-C2E9-FC52-8547-FDD97B8EC248}"/>
                  </a:ext>
                </a:extLst>
              </p:cNvPr>
              <p:cNvSpPr txBox="1">
                <a:spLocks noRot="1" noChangeAspect="1" noMove="1" noResize="1" noEditPoints="1" noAdjustHandles="1" noChangeArrowheads="1" noChangeShapeType="1" noTextEdit="1"/>
              </p:cNvSpPr>
              <p:nvPr/>
            </p:nvSpPr>
            <p:spPr>
              <a:xfrm>
                <a:off x="6235730" y="1435919"/>
                <a:ext cx="4824526" cy="884281"/>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F84B8E40-4316-6E06-8665-A7590214DCFE}"/>
                  </a:ext>
                </a:extLst>
              </p:cNvPr>
              <p:cNvSpPr txBox="1"/>
              <p:nvPr/>
            </p:nvSpPr>
            <p:spPr>
              <a:xfrm>
                <a:off x="6096000" y="3088826"/>
                <a:ext cx="4787016" cy="67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de-DE" i="1" smtClean="0">
                              <a:latin typeface="Cambria Math" panose="02040503050406030204" pitchFamily="18" charset="0"/>
                            </a:rPr>
                          </m:ctrlPr>
                        </m:naryPr>
                        <m:sub>
                          <m:r>
                            <m:rPr>
                              <m:brk m:alnAt="7"/>
                            </m:rPr>
                            <a:rPr lang="de-DE" b="0" i="1" smtClean="0">
                              <a:latin typeface="Cambria Math" panose="02040503050406030204" pitchFamily="18" charset="0"/>
                            </a:rPr>
                            <m:t>𝑤</m:t>
                          </m:r>
                          <m:r>
                            <a:rPr lang="de-DE" b="0" i="1" smtClean="0">
                              <a:latin typeface="Cambria Math" panose="02040503050406030204" pitchFamily="18" charset="0"/>
                            </a:rPr>
                            <m:t>𝑖𝑛𝑑𝑜𝑤</m:t>
                          </m:r>
                        </m:sub>
                        <m:sup/>
                        <m:e>
                          <m:r>
                            <a:rPr lang="de-DE" b="0" i="1" smtClean="0">
                              <a:latin typeface="Cambria Math" panose="02040503050406030204" pitchFamily="18" charset="0"/>
                            </a:rPr>
                            <m:t>𝑅𝑅𝑀</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m:t>
                              </m:r>
                              <m:r>
                                <a:rPr lang="de-DE" b="0" i="1" smtClean="0">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𝑤𝑖𝑛𝑑𝑜𝑤</m:t>
                              </m:r>
                              <m:r>
                                <a:rPr lang="de-DE" b="0" i="1" smtClean="0">
                                  <a:latin typeface="Cambria Math" panose="02040503050406030204" pitchFamily="18" charset="0"/>
                                </a:rPr>
                                <m:t>):</m:t>
                              </m:r>
                              <m:r>
                                <a:rPr lang="de-DE" b="0" i="1" smtClean="0">
                                  <a:latin typeface="Cambria Math" panose="02040503050406030204" pitchFamily="18" charset="0"/>
                                </a:rPr>
                                <m:t>𝑡</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𝑟𝑟𝑚</m:t>
                          </m:r>
                          <m:r>
                            <a:rPr lang="de-DE" b="0" i="1" smtClean="0">
                              <a:latin typeface="Cambria Math" panose="02040503050406030204" pitchFamily="18" charset="0"/>
                              <a:ea typeface="Cambria Math" panose="02040503050406030204" pitchFamily="18" charset="0"/>
                            </a:rPr>
                            <m:t>_</m:t>
                          </m:r>
                          <m:r>
                            <a:rPr lang="de-DE" b="0" i="1" smtClean="0">
                              <a:latin typeface="Cambria Math" panose="02040503050406030204" pitchFamily="18" charset="0"/>
                              <a:ea typeface="Cambria Math" panose="02040503050406030204" pitchFamily="18" charset="0"/>
                            </a:rPr>
                            <m:t>𝑡h𝑟𝑒𝑠h𝑜𝑙𝑑</m:t>
                          </m:r>
                        </m:e>
                      </m:nary>
                    </m:oMath>
                  </m:oMathPara>
                </a14:m>
                <a:endParaRPr lang="de-DE" dirty="0"/>
              </a:p>
            </p:txBody>
          </p:sp>
        </mc:Choice>
        <mc:Fallback xmlns="">
          <p:sp>
            <p:nvSpPr>
              <p:cNvPr id="22" name="Textfeld 21">
                <a:extLst>
                  <a:ext uri="{FF2B5EF4-FFF2-40B4-BE49-F238E27FC236}">
                    <a16:creationId xmlns:a16="http://schemas.microsoft.com/office/drawing/2014/main" id="{F84B8E40-4316-6E06-8665-A7590214DCFE}"/>
                  </a:ext>
                </a:extLst>
              </p:cNvPr>
              <p:cNvSpPr txBox="1">
                <a:spLocks noRot="1" noChangeAspect="1" noMove="1" noResize="1" noEditPoints="1" noAdjustHandles="1" noChangeArrowheads="1" noChangeShapeType="1" noTextEdit="1"/>
              </p:cNvSpPr>
              <p:nvPr/>
            </p:nvSpPr>
            <p:spPr>
              <a:xfrm>
                <a:off x="6096000" y="3088826"/>
                <a:ext cx="4787016" cy="672235"/>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feld 22">
                <a:extLst>
                  <a:ext uri="{FF2B5EF4-FFF2-40B4-BE49-F238E27FC236}">
                    <a16:creationId xmlns:a16="http://schemas.microsoft.com/office/drawing/2014/main" id="{D04A9330-EF5D-017E-AFBB-ADCE9D38DC91}"/>
                  </a:ext>
                </a:extLst>
              </p:cNvPr>
              <p:cNvSpPr txBox="1"/>
              <p:nvPr/>
            </p:nvSpPr>
            <p:spPr>
              <a:xfrm>
                <a:off x="6235730" y="2273237"/>
                <a:ext cx="37131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𝑠𝑑𝑖𝑓𝑓</m:t>
                      </m:r>
                      <m:r>
                        <a:rPr lang="de-DE" b="0" i="1" smtClean="0">
                          <a:latin typeface="Cambria Math" panose="02040503050406030204" pitchFamily="18" charset="0"/>
                        </a:rPr>
                        <m:t>= ∆</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𝑇𝑅𝑊𝑆𝐺</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𝑠𝑐𝑎𝑙𝑒</m:t>
                      </m:r>
                      <m:r>
                        <a:rPr lang="de-DE" b="0" i="1" smtClean="0">
                          <a:latin typeface="Cambria Math" panose="02040503050406030204" pitchFamily="18" charset="0"/>
                          <a:ea typeface="Cambria Math" panose="02040503050406030204" pitchFamily="18" charset="0"/>
                        </a:rPr>
                        <m:t>_</m:t>
                      </m:r>
                      <m:r>
                        <a:rPr lang="de-DE" b="0" i="1" smtClean="0">
                          <a:latin typeface="Cambria Math" panose="02040503050406030204" pitchFamily="18" charset="0"/>
                          <a:ea typeface="Cambria Math" panose="02040503050406030204" pitchFamily="18" charset="0"/>
                        </a:rPr>
                        <m:t>𝑓𝑎𝑐𝑡𝑜𝑟</m:t>
                      </m:r>
                    </m:oMath>
                  </m:oMathPara>
                </a14:m>
                <a:endParaRPr lang="de-DE" dirty="0"/>
              </a:p>
            </p:txBody>
          </p:sp>
        </mc:Choice>
        <mc:Fallback xmlns="">
          <p:sp>
            <p:nvSpPr>
              <p:cNvPr id="23" name="Textfeld 22">
                <a:extLst>
                  <a:ext uri="{FF2B5EF4-FFF2-40B4-BE49-F238E27FC236}">
                    <a16:creationId xmlns:a16="http://schemas.microsoft.com/office/drawing/2014/main" id="{D04A9330-EF5D-017E-AFBB-ADCE9D38DC91}"/>
                  </a:ext>
                </a:extLst>
              </p:cNvPr>
              <p:cNvSpPr txBox="1">
                <a:spLocks noRot="1" noChangeAspect="1" noMove="1" noResize="1" noEditPoints="1" noAdjustHandles="1" noChangeArrowheads="1" noChangeShapeType="1" noTextEdit="1"/>
              </p:cNvSpPr>
              <p:nvPr/>
            </p:nvSpPr>
            <p:spPr>
              <a:xfrm>
                <a:off x="6235730" y="2273237"/>
                <a:ext cx="3713132" cy="276999"/>
              </a:xfrm>
              <a:prstGeom prst="rect">
                <a:avLst/>
              </a:prstGeom>
              <a:blipFill>
                <a:blip r:embed="rId5"/>
                <a:stretch>
                  <a:fillRect l="-493" t="-2222" r="-493" b="-3555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feld 23">
                <a:extLst>
                  <a:ext uri="{FF2B5EF4-FFF2-40B4-BE49-F238E27FC236}">
                    <a16:creationId xmlns:a16="http://schemas.microsoft.com/office/drawing/2014/main" id="{A9704300-5033-9B0D-2C71-011FDE36FE37}"/>
                  </a:ext>
                </a:extLst>
              </p:cNvPr>
              <p:cNvSpPr txBox="1"/>
              <p:nvPr/>
            </p:nvSpPr>
            <p:spPr>
              <a:xfrm>
                <a:off x="6285187" y="4743555"/>
                <a:ext cx="5378078"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𝑖𝑓</m:t>
                      </m:r>
                      <m:r>
                        <a:rPr lang="en-US" i="1" smtClean="0">
                          <a:latin typeface="Cambria Math" panose="02040503050406030204" pitchFamily="18" charset="0"/>
                        </a:rPr>
                        <m:t> </m:t>
                      </m:r>
                      <m:r>
                        <a:rPr lang="en-US" i="1" smtClean="0">
                          <a:latin typeface="Cambria Math" panose="02040503050406030204" pitchFamily="18" charset="0"/>
                        </a:rPr>
                        <m:t>𝑛𝑜</m:t>
                      </m:r>
                      <m:r>
                        <a:rPr lang="de-DE" b="0" i="1" smtClean="0">
                          <a:latin typeface="Cambria Math" panose="02040503050406030204" pitchFamily="18" charset="0"/>
                        </a:rPr>
                        <m:t>_</m:t>
                      </m:r>
                      <m:r>
                        <a:rPr lang="de-DE" b="0" i="1" smtClean="0">
                          <a:latin typeface="Cambria Math" panose="02040503050406030204" pitchFamily="18" charset="0"/>
                        </a:rPr>
                        <m:t>𝑐h𝑎𝑛𝑔𝑒</m:t>
                      </m:r>
                      <m:r>
                        <a:rPr lang="de-DE" b="0" i="1" smtClean="0">
                          <a:latin typeface="Cambria Math" panose="02040503050406030204" pitchFamily="18" charset="0"/>
                        </a:rPr>
                        <m:t>_</m:t>
                      </m:r>
                      <m:r>
                        <a:rPr lang="de-DE" b="0" i="1" smtClean="0">
                          <a:latin typeface="Cambria Math" panose="02040503050406030204" pitchFamily="18" charset="0"/>
                        </a:rPr>
                        <m:t>𝑐𝑜𝑢𝑛𝑡𝑒𝑟</m:t>
                      </m:r>
                      <m:r>
                        <a:rPr lang="en-US" i="1" smtClean="0">
                          <a:latin typeface="Cambria Math" panose="02040503050406030204" pitchFamily="18" charset="0"/>
                        </a:rPr>
                        <m:t>&gt;= </m:t>
                      </m:r>
                      <m:r>
                        <a:rPr lang="en-US" i="1" smtClean="0">
                          <a:latin typeface="Cambria Math" panose="02040503050406030204" pitchFamily="18" charset="0"/>
                        </a:rPr>
                        <m:t>𝑟𝑒𝑠𝑒𝑡</m:t>
                      </m:r>
                      <m:r>
                        <a:rPr lang="de-DE" b="0" i="1" smtClean="0">
                          <a:latin typeface="Cambria Math" panose="02040503050406030204" pitchFamily="18" charset="0"/>
                        </a:rPr>
                        <m:t>_</m:t>
                      </m:r>
                      <m:r>
                        <a:rPr lang="de-DE" b="0" i="1" smtClean="0">
                          <a:latin typeface="Cambria Math" panose="02040503050406030204" pitchFamily="18" charset="0"/>
                        </a:rPr>
                        <m:t>𝑠𝑡𝑒𝑝𝑠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𝑠𝑑𝑖𝑓𝑓</m:t>
                      </m:r>
                      <m:r>
                        <a:rPr lang="de-DE" b="0" i="1" smtClean="0">
                          <a:latin typeface="Cambria Math" panose="02040503050406030204" pitchFamily="18" charset="0"/>
                          <a:ea typeface="Cambria Math" panose="02040503050406030204" pitchFamily="18" charset="0"/>
                        </a:rPr>
                        <m:t>=0</m:t>
                      </m:r>
                    </m:oMath>
                  </m:oMathPara>
                </a14:m>
                <a:endParaRPr lang="de-DE" dirty="0"/>
              </a:p>
            </p:txBody>
          </p:sp>
        </mc:Choice>
        <mc:Fallback xmlns="">
          <p:sp>
            <p:nvSpPr>
              <p:cNvPr id="24" name="Textfeld 23">
                <a:extLst>
                  <a:ext uri="{FF2B5EF4-FFF2-40B4-BE49-F238E27FC236}">
                    <a16:creationId xmlns:a16="http://schemas.microsoft.com/office/drawing/2014/main" id="{A9704300-5033-9B0D-2C71-011FDE36FE37}"/>
                  </a:ext>
                </a:extLst>
              </p:cNvPr>
              <p:cNvSpPr txBox="1">
                <a:spLocks noRot="1" noChangeAspect="1" noMove="1" noResize="1" noEditPoints="1" noAdjustHandles="1" noChangeArrowheads="1" noChangeShapeType="1" noTextEdit="1"/>
              </p:cNvSpPr>
              <p:nvPr/>
            </p:nvSpPr>
            <p:spPr>
              <a:xfrm>
                <a:off x="6285187" y="4743555"/>
                <a:ext cx="5378078" cy="276999"/>
              </a:xfrm>
              <a:prstGeom prst="rect">
                <a:avLst/>
              </a:prstGeom>
              <a:blipFill>
                <a:blip r:embed="rId6"/>
                <a:stretch>
                  <a:fillRect l="-794" t="-2174" r="-340" b="-3260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6F580A0F-45DC-2CC4-FF79-F1A5197E283D}"/>
                  </a:ext>
                </a:extLst>
              </p:cNvPr>
              <p:cNvSpPr txBox="1"/>
              <p:nvPr/>
            </p:nvSpPr>
            <p:spPr>
              <a:xfrm>
                <a:off x="6285187" y="4299651"/>
                <a:ext cx="2770374" cy="4439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𝑅𝑅</m:t>
                          </m:r>
                        </m:e>
                        <m:sub>
                          <m:r>
                            <a:rPr lang="de-DE" b="0" i="1" smtClean="0">
                              <a:latin typeface="Cambria Math" panose="02040503050406030204" pitchFamily="18" charset="0"/>
                            </a:rPr>
                            <m:t>𝑖</m:t>
                          </m:r>
                        </m:sub>
                      </m:sSub>
                      <m:r>
                        <a:rPr lang="de-DE" b="0" i="1" smtClean="0">
                          <a:latin typeface="Cambria Math" panose="02040503050406030204" pitchFamily="18" charset="0"/>
                        </a:rPr>
                        <m:t>=0.1∗</m:t>
                      </m:r>
                      <m:r>
                        <a:rPr lang="de-DE" b="0" i="1" smtClean="0">
                          <a:latin typeface="Cambria Math" panose="02040503050406030204" pitchFamily="18" charset="0"/>
                        </a:rPr>
                        <m:t>𝑖𝑛𝑡</m:t>
                      </m:r>
                      <m:d>
                        <m:dPr>
                          <m:ctrlPr>
                            <a:rPr lang="de-DE" b="0" i="1" smtClean="0">
                              <a:latin typeface="Cambria Math" panose="02040503050406030204" pitchFamily="18" charset="0"/>
                            </a:rPr>
                          </m:ctrlPr>
                        </m:dPr>
                        <m:e>
                          <m:f>
                            <m:fPr>
                              <m:type m:val="skw"/>
                              <m:ctrlPr>
                                <a:rPr lang="de-DE" b="0" i="1" smtClean="0">
                                  <a:latin typeface="Cambria Math" panose="02040503050406030204" pitchFamily="18" charset="0"/>
                                </a:rPr>
                              </m:ctrlPr>
                            </m:fPr>
                            <m:num>
                              <m:r>
                                <a:rPr lang="de-DE" b="0" i="1" smtClean="0">
                                  <a:latin typeface="Cambria Math" panose="02040503050406030204" pitchFamily="18" charset="0"/>
                                </a:rPr>
                                <m:t>𝑠𝑑𝑖𝑓𝑓</m:t>
                              </m:r>
                            </m:num>
                            <m:den>
                              <m:r>
                                <a:rPr lang="de-DE" b="0" i="1" smtClean="0">
                                  <a:latin typeface="Cambria Math" panose="02040503050406030204" pitchFamily="18" charset="0"/>
                                </a:rPr>
                                <m:t>0.1</m:t>
                              </m:r>
                            </m:den>
                          </m:f>
                        </m:e>
                      </m:d>
                    </m:oMath>
                  </m:oMathPara>
                </a14:m>
                <a:endParaRPr lang="de-DE" dirty="0"/>
              </a:p>
            </p:txBody>
          </p:sp>
        </mc:Choice>
        <mc:Fallback xmlns="">
          <p:sp>
            <p:nvSpPr>
              <p:cNvPr id="25" name="Textfeld 24">
                <a:extLst>
                  <a:ext uri="{FF2B5EF4-FFF2-40B4-BE49-F238E27FC236}">
                    <a16:creationId xmlns:a16="http://schemas.microsoft.com/office/drawing/2014/main" id="{6F580A0F-45DC-2CC4-FF79-F1A5197E283D}"/>
                  </a:ext>
                </a:extLst>
              </p:cNvPr>
              <p:cNvSpPr txBox="1">
                <a:spLocks noRot="1" noChangeAspect="1" noMove="1" noResize="1" noEditPoints="1" noAdjustHandles="1" noChangeArrowheads="1" noChangeShapeType="1" noTextEdit="1"/>
              </p:cNvSpPr>
              <p:nvPr/>
            </p:nvSpPr>
            <p:spPr>
              <a:xfrm>
                <a:off x="6285187" y="4299651"/>
                <a:ext cx="2770374" cy="443904"/>
              </a:xfrm>
              <a:prstGeom prst="rect">
                <a:avLst/>
              </a:prstGeom>
              <a:blipFill>
                <a:blip r:embed="rId7"/>
                <a:stretch>
                  <a:fillRect/>
                </a:stretch>
              </a:blipFill>
            </p:spPr>
            <p:txBody>
              <a:bodyPr/>
              <a:lstStyle/>
              <a:p>
                <a:r>
                  <a:rPr lang="de-DE">
                    <a:noFill/>
                  </a:rPr>
                  <a:t> </a:t>
                </a:r>
              </a:p>
            </p:txBody>
          </p:sp>
        </mc:Fallback>
      </mc:AlternateContent>
      <p:sp>
        <p:nvSpPr>
          <p:cNvPr id="27" name="Textfeld 26">
            <a:extLst>
              <a:ext uri="{FF2B5EF4-FFF2-40B4-BE49-F238E27FC236}">
                <a16:creationId xmlns:a16="http://schemas.microsoft.com/office/drawing/2014/main" id="{CDAAAC3B-8B05-4846-A16E-49E18AF9D6FC}"/>
              </a:ext>
            </a:extLst>
          </p:cNvPr>
          <p:cNvSpPr txBox="1"/>
          <p:nvPr/>
        </p:nvSpPr>
        <p:spPr>
          <a:xfrm>
            <a:off x="9109770" y="4321396"/>
            <a:ext cx="2499285" cy="307777"/>
          </a:xfrm>
          <a:prstGeom prst="rect">
            <a:avLst/>
          </a:prstGeom>
          <a:noFill/>
        </p:spPr>
        <p:txBody>
          <a:bodyPr wrap="square">
            <a:spAutoFit/>
          </a:bodyPr>
          <a:lstStyle/>
          <a:p>
            <a:r>
              <a:rPr lang="en-AU" sz="1400" i="1" dirty="0">
                <a:solidFill>
                  <a:srgbClr val="FF0000"/>
                </a:solidFill>
              </a:rPr>
              <a:t>ensures rainfall steps of 0.1 mm</a:t>
            </a:r>
          </a:p>
        </p:txBody>
      </p:sp>
      <p:sp>
        <p:nvSpPr>
          <p:cNvPr id="30" name="Textfeld 29">
            <a:extLst>
              <a:ext uri="{FF2B5EF4-FFF2-40B4-BE49-F238E27FC236}">
                <a16:creationId xmlns:a16="http://schemas.microsoft.com/office/drawing/2014/main" id="{79461928-F783-50B8-BDCE-6A5FB96F27BB}"/>
              </a:ext>
            </a:extLst>
          </p:cNvPr>
          <p:cNvSpPr txBox="1"/>
          <p:nvPr/>
        </p:nvSpPr>
        <p:spPr>
          <a:xfrm>
            <a:off x="6235730" y="2501772"/>
            <a:ext cx="4503805" cy="307777"/>
          </a:xfrm>
          <a:prstGeom prst="rect">
            <a:avLst/>
          </a:prstGeom>
          <a:noFill/>
        </p:spPr>
        <p:txBody>
          <a:bodyPr wrap="square" rtlCol="0">
            <a:spAutoFit/>
          </a:bodyPr>
          <a:lstStyle/>
          <a:p>
            <a:r>
              <a:rPr lang="en-AU" sz="1400" i="1" dirty="0">
                <a:solidFill>
                  <a:srgbClr val="FF0000"/>
                </a:solidFill>
              </a:rPr>
              <a:t>Internal accumulation, </a:t>
            </a:r>
            <a:r>
              <a:rPr lang="en-AU" sz="1400" i="1" dirty="0" err="1">
                <a:solidFill>
                  <a:srgbClr val="FF0000"/>
                </a:solidFill>
              </a:rPr>
              <a:t>sdiff</a:t>
            </a:r>
            <a:r>
              <a:rPr lang="en-AU" sz="1400" i="1" dirty="0">
                <a:solidFill>
                  <a:srgbClr val="FF0000"/>
                </a:solidFill>
              </a:rPr>
              <a:t> should not be negative</a:t>
            </a:r>
          </a:p>
        </p:txBody>
      </p:sp>
      <p:sp>
        <p:nvSpPr>
          <p:cNvPr id="3" name="Textfeld 2">
            <a:extLst>
              <a:ext uri="{FF2B5EF4-FFF2-40B4-BE49-F238E27FC236}">
                <a16:creationId xmlns:a16="http://schemas.microsoft.com/office/drawing/2014/main" id="{E2FDFA7C-5B99-F9FA-0A59-F00FEFD0EC79}"/>
              </a:ext>
            </a:extLst>
          </p:cNvPr>
          <p:cNvSpPr txBox="1"/>
          <p:nvPr/>
        </p:nvSpPr>
        <p:spPr>
          <a:xfrm>
            <a:off x="8630817" y="5057899"/>
            <a:ext cx="3415004" cy="307777"/>
          </a:xfrm>
          <a:prstGeom prst="rect">
            <a:avLst/>
          </a:prstGeom>
          <a:noFill/>
        </p:spPr>
        <p:txBody>
          <a:bodyPr wrap="square">
            <a:spAutoFit/>
          </a:bodyPr>
          <a:lstStyle/>
          <a:p>
            <a:r>
              <a:rPr lang="en-AU" sz="1400" i="1" dirty="0">
                <a:solidFill>
                  <a:srgbClr val="FF0000"/>
                </a:solidFill>
              </a:rPr>
              <a:t>automatically resets after long dry periods</a:t>
            </a:r>
          </a:p>
        </p:txBody>
      </p:sp>
      <p:sp>
        <p:nvSpPr>
          <p:cNvPr id="5" name="Textfeld 4">
            <a:extLst>
              <a:ext uri="{FF2B5EF4-FFF2-40B4-BE49-F238E27FC236}">
                <a16:creationId xmlns:a16="http://schemas.microsoft.com/office/drawing/2014/main" id="{17B24F9B-6A28-5787-F86B-99BFBC91E2A7}"/>
              </a:ext>
            </a:extLst>
          </p:cNvPr>
          <p:cNvSpPr txBox="1"/>
          <p:nvPr/>
        </p:nvSpPr>
        <p:spPr>
          <a:xfrm>
            <a:off x="7781732" y="3567666"/>
            <a:ext cx="4264090" cy="523220"/>
          </a:xfrm>
          <a:prstGeom prst="rect">
            <a:avLst/>
          </a:prstGeom>
          <a:noFill/>
        </p:spPr>
        <p:txBody>
          <a:bodyPr wrap="square">
            <a:spAutoFit/>
          </a:bodyPr>
          <a:lstStyle/>
          <a:p>
            <a:r>
              <a:rPr lang="en-AU" sz="1400" i="1" dirty="0">
                <a:solidFill>
                  <a:srgbClr val="FF0000"/>
                </a:solidFill>
              </a:rPr>
              <a:t>Rainfall reference from independent instrument – weight increase without RRM is ignored </a:t>
            </a:r>
          </a:p>
        </p:txBody>
      </p:sp>
      <p:sp>
        <p:nvSpPr>
          <p:cNvPr id="26" name="Textfeld 25">
            <a:extLst>
              <a:ext uri="{FF2B5EF4-FFF2-40B4-BE49-F238E27FC236}">
                <a16:creationId xmlns:a16="http://schemas.microsoft.com/office/drawing/2014/main" id="{010E0A7F-96E1-FDAB-F64C-31CB4E51A495}"/>
              </a:ext>
            </a:extLst>
          </p:cNvPr>
          <p:cNvSpPr txBox="1"/>
          <p:nvPr/>
        </p:nvSpPr>
        <p:spPr>
          <a:xfrm>
            <a:off x="133523" y="1450373"/>
            <a:ext cx="2949448" cy="523220"/>
          </a:xfrm>
          <a:prstGeom prst="rect">
            <a:avLst/>
          </a:prstGeom>
          <a:noFill/>
        </p:spPr>
        <p:txBody>
          <a:bodyPr wrap="square" rtlCol="0">
            <a:spAutoFit/>
          </a:bodyPr>
          <a:lstStyle/>
          <a:p>
            <a:r>
              <a:rPr lang="en-AU" sz="1400" i="1" dirty="0" smtClean="0">
                <a:solidFill>
                  <a:srgbClr val="FF0000"/>
                </a:solidFill>
              </a:rPr>
              <a:t>Filtering of decanting and recharging of the bucket</a:t>
            </a:r>
            <a:endParaRPr lang="en-AU" sz="1400" i="1" dirty="0">
              <a:solidFill>
                <a:srgbClr val="FF0000"/>
              </a:solidFill>
            </a:endParaRPr>
          </a:p>
        </p:txBody>
      </p:sp>
      <mc:AlternateContent xmlns:mc="http://schemas.openxmlformats.org/markup-compatibility/2006" xmlns:a14="http://schemas.microsoft.com/office/drawing/2010/main">
        <mc:Choice Requires="a14">
          <p:sp>
            <p:nvSpPr>
              <p:cNvPr id="6" name="Textfeld 5"/>
              <p:cNvSpPr txBox="1"/>
              <p:nvPr/>
            </p:nvSpPr>
            <p:spPr>
              <a:xfrm>
                <a:off x="6547001" y="5781872"/>
                <a:ext cx="136107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𝑅</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𝑐𝑎𝑙𝑐</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𝑅𝑅</m:t>
                          </m:r>
                        </m:e>
                        <m:sub>
                          <m:r>
                            <a:rPr lang="de-DE" b="0" i="1" smtClean="0">
                              <a:latin typeface="Cambria Math" panose="02040503050406030204" pitchFamily="18" charset="0"/>
                            </a:rPr>
                            <m:t>𝑖</m:t>
                          </m:r>
                        </m:sub>
                      </m:sSub>
                    </m:oMath>
                  </m:oMathPara>
                </a14:m>
                <a:endParaRPr lang="de-DE" dirty="0"/>
              </a:p>
            </p:txBody>
          </p:sp>
        </mc:Choice>
        <mc:Fallback xmlns="">
          <p:sp>
            <p:nvSpPr>
              <p:cNvPr id="6" name="Textfeld 5"/>
              <p:cNvSpPr txBox="1">
                <a:spLocks noRot="1" noChangeAspect="1" noMove="1" noResize="1" noEditPoints="1" noAdjustHandles="1" noChangeArrowheads="1" noChangeShapeType="1" noTextEdit="1"/>
              </p:cNvSpPr>
              <p:nvPr/>
            </p:nvSpPr>
            <p:spPr>
              <a:xfrm>
                <a:off x="6547001" y="5781872"/>
                <a:ext cx="1361077" cy="276999"/>
              </a:xfrm>
              <a:prstGeom prst="rect">
                <a:avLst/>
              </a:prstGeom>
              <a:blipFill>
                <a:blip r:embed="rId8"/>
                <a:stretch>
                  <a:fillRect l="-4036" r="-1345" b="-17391"/>
                </a:stretch>
              </a:blipFill>
            </p:spPr>
            <p:txBody>
              <a:bodyPr/>
              <a:lstStyle/>
              <a:p>
                <a:r>
                  <a:rPr lang="de-DE">
                    <a:noFill/>
                  </a:rPr>
                  <a:t> </a:t>
                </a:r>
              </a:p>
            </p:txBody>
          </p:sp>
        </mc:Fallback>
      </mc:AlternateContent>
    </p:spTree>
    <p:extLst>
      <p:ext uri="{BB962C8B-B14F-4D97-AF65-F5344CB8AC3E}">
        <p14:creationId xmlns:p14="http://schemas.microsoft.com/office/powerpoint/2010/main" val="28096268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14651-BE3F-EF9A-6E47-518F63BA0B05}"/>
              </a:ext>
            </a:extLst>
          </p:cNvPr>
          <p:cNvSpPr>
            <a:spLocks noGrp="1"/>
          </p:cNvSpPr>
          <p:nvPr>
            <p:ph type="title"/>
          </p:nvPr>
        </p:nvSpPr>
        <p:spPr/>
        <p:txBody>
          <a:bodyPr/>
          <a:lstStyle/>
          <a:p>
            <a:r>
              <a:rPr lang="en-GB" dirty="0">
                <a:solidFill>
                  <a:schemeClr val="tx1"/>
                </a:solidFill>
              </a:rPr>
              <a:t>Outline</a:t>
            </a:r>
          </a:p>
        </p:txBody>
      </p:sp>
      <p:sp>
        <p:nvSpPr>
          <p:cNvPr id="3" name="Inhaltsplatzhalter 2">
            <a:extLst>
              <a:ext uri="{FF2B5EF4-FFF2-40B4-BE49-F238E27FC236}">
                <a16:creationId xmlns:a16="http://schemas.microsoft.com/office/drawing/2014/main" id="{B4EE1FAD-EA48-B05D-B250-A366CD7B2BDF}"/>
              </a:ext>
            </a:extLst>
          </p:cNvPr>
          <p:cNvSpPr>
            <a:spLocks noGrp="1"/>
          </p:cNvSpPr>
          <p:nvPr>
            <p:ph idx="1"/>
          </p:nvPr>
        </p:nvSpPr>
        <p:spPr>
          <a:xfrm>
            <a:off x="636998" y="1703909"/>
            <a:ext cx="11281024" cy="4506970"/>
          </a:xfrm>
        </p:spPr>
        <p:txBody>
          <a:bodyPr/>
          <a:lstStyle/>
          <a:p>
            <a:pPr marL="457200" indent="-457200">
              <a:buFont typeface="+mj-lt"/>
              <a:buAutoNum type="arabicPeriod"/>
            </a:pPr>
            <a:r>
              <a:rPr lang="en-GB" sz="2400" dirty="0"/>
              <a:t>Precipitation measurement network at GeoSphere Austria</a:t>
            </a:r>
          </a:p>
          <a:p>
            <a:pPr marL="879475" lvl="3" indent="-342900">
              <a:buFont typeface="Wingdings" panose="05000000000000000000" pitchFamily="2" charset="2"/>
              <a:buChar char="Ø"/>
            </a:pPr>
            <a:r>
              <a:rPr lang="en-GB" sz="2000" dirty="0"/>
              <a:t>Instruments and methods</a:t>
            </a:r>
          </a:p>
          <a:p>
            <a:pPr marL="457200" indent="-457200">
              <a:buFont typeface="+mj-lt"/>
              <a:buAutoNum type="arabicPeriod"/>
            </a:pPr>
            <a:r>
              <a:rPr lang="en-GB" sz="2400" dirty="0"/>
              <a:t>Introduction of the automated Quality Control tool AQUAS</a:t>
            </a:r>
          </a:p>
          <a:p>
            <a:pPr marL="879475" lvl="3" indent="-342900">
              <a:buFont typeface="Wingdings" panose="05000000000000000000" pitchFamily="2" charset="2"/>
              <a:buChar char="Ø"/>
            </a:pPr>
            <a:r>
              <a:rPr lang="en-GB" sz="2000" dirty="0"/>
              <a:t>Brief overview of the system </a:t>
            </a:r>
            <a:r>
              <a:rPr lang="en-GB" sz="2000" dirty="0" smtClean="0"/>
              <a:t>structure</a:t>
            </a:r>
          </a:p>
          <a:p>
            <a:pPr lvl="3" indent="0">
              <a:buNone/>
            </a:pPr>
            <a:endParaRPr lang="en-GB" sz="2000" dirty="0"/>
          </a:p>
          <a:p>
            <a:pPr marL="457200" indent="-457200">
              <a:buFont typeface="+mj-lt"/>
              <a:buAutoNum type="arabicPeriod"/>
            </a:pPr>
            <a:r>
              <a:rPr lang="en-GB" sz="2400" dirty="0"/>
              <a:t>Precipitation data Quality Control (QC</a:t>
            </a:r>
            <a:r>
              <a:rPr lang="en-GB" sz="2400" dirty="0" smtClean="0"/>
              <a:t>) (without flagging system)</a:t>
            </a:r>
            <a:endParaRPr lang="en-GB" sz="2400" dirty="0"/>
          </a:p>
          <a:p>
            <a:pPr marL="879475" lvl="3" indent="-342900">
              <a:buFont typeface="Wingdings" panose="05000000000000000000" pitchFamily="2" charset="2"/>
              <a:buChar char="Ø"/>
            </a:pPr>
            <a:r>
              <a:rPr lang="en-GB" sz="2000" dirty="0"/>
              <a:t>main </a:t>
            </a:r>
            <a:r>
              <a:rPr lang="en-GB" sz="2000" dirty="0" smtClean="0"/>
              <a:t>check-functions</a:t>
            </a:r>
          </a:p>
          <a:p>
            <a:pPr marL="879475" lvl="3" indent="-342900">
              <a:buFont typeface="Wingdings" panose="05000000000000000000" pitchFamily="2" charset="2"/>
              <a:buChar char="Ø"/>
            </a:pPr>
            <a:r>
              <a:rPr lang="en-GB" sz="2000" dirty="0" smtClean="0"/>
              <a:t>focus on weighing gauges</a:t>
            </a:r>
            <a:endParaRPr lang="en-GB" sz="2000" dirty="0"/>
          </a:p>
          <a:p>
            <a:pPr marL="457200" indent="-457200">
              <a:buFont typeface="+mj-lt"/>
              <a:buAutoNum type="arabicPeriod"/>
            </a:pPr>
            <a:r>
              <a:rPr lang="en-GB" sz="2400" dirty="0"/>
              <a:t>Recent work: </a:t>
            </a:r>
          </a:p>
          <a:p>
            <a:pPr marL="644525" lvl="2" indent="-285750">
              <a:buFont typeface="Wingdings" panose="05000000000000000000" pitchFamily="2" charset="2"/>
              <a:buChar char="Ø"/>
            </a:pPr>
            <a:r>
              <a:rPr lang="en-GB" sz="2400" dirty="0"/>
              <a:t>Automated error detection method for weighing bucket precipitation gauge records</a:t>
            </a:r>
          </a:p>
          <a:p>
            <a:pPr marL="644525" lvl="2" indent="-285750">
              <a:buFont typeface="Wingdings" panose="05000000000000000000" pitchFamily="2" charset="2"/>
              <a:buChar char="Ø"/>
            </a:pPr>
            <a:r>
              <a:rPr lang="en-GB" sz="2000" dirty="0"/>
              <a:t>Application in operational use </a:t>
            </a:r>
          </a:p>
          <a:p>
            <a:endParaRPr lang="en-GB" sz="2400" dirty="0"/>
          </a:p>
        </p:txBody>
      </p:sp>
      <p:sp>
        <p:nvSpPr>
          <p:cNvPr id="6" name="Foliennummernplatzhalter 5">
            <a:extLst>
              <a:ext uri="{FF2B5EF4-FFF2-40B4-BE49-F238E27FC236}">
                <a16:creationId xmlns:a16="http://schemas.microsoft.com/office/drawing/2014/main" id="{B6C222EB-7378-0520-D6F9-8BB316E828D1}"/>
              </a:ext>
            </a:extLst>
          </p:cNvPr>
          <p:cNvSpPr>
            <a:spLocks noGrp="1"/>
          </p:cNvSpPr>
          <p:nvPr>
            <p:ph type="sldNum" sz="quarter" idx="15"/>
          </p:nvPr>
        </p:nvSpPr>
        <p:spPr/>
        <p:txBody>
          <a:bodyPr/>
          <a:lstStyle/>
          <a:p>
            <a:fld id="{9419B8D7-4B09-4587-AE34-C8E98D5D215D}" type="slidenum">
              <a:rPr lang="en-GB" smtClean="0"/>
              <a:pPr/>
              <a:t>2</a:t>
            </a:fld>
            <a:endParaRPr lang="en-GB" dirty="0"/>
          </a:p>
        </p:txBody>
      </p:sp>
    </p:spTree>
    <p:extLst>
      <p:ext uri="{BB962C8B-B14F-4D97-AF65-F5344CB8AC3E}">
        <p14:creationId xmlns:p14="http://schemas.microsoft.com/office/powerpoint/2010/main" val="388419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D8BD05-EB96-F962-FA07-22DCC4E12056}"/>
              </a:ext>
            </a:extLst>
          </p:cNvPr>
          <p:cNvSpPr>
            <a:spLocks noGrp="1"/>
          </p:cNvSpPr>
          <p:nvPr>
            <p:ph type="title"/>
          </p:nvPr>
        </p:nvSpPr>
        <p:spPr/>
        <p:txBody>
          <a:bodyPr/>
          <a:lstStyle/>
          <a:p>
            <a:r>
              <a:rPr lang="de-DE" dirty="0">
                <a:solidFill>
                  <a:schemeClr val="tx1"/>
                </a:solidFill>
              </a:rPr>
              <a:t>4. </a:t>
            </a:r>
            <a:r>
              <a:rPr lang="de-DE" dirty="0" err="1">
                <a:solidFill>
                  <a:schemeClr val="tx1"/>
                </a:solidFill>
              </a:rPr>
              <a:t>RR_calc</a:t>
            </a:r>
            <a:r>
              <a:rPr lang="de-DE" dirty="0">
                <a:solidFill>
                  <a:schemeClr val="tx1"/>
                </a:solidFill>
              </a:rPr>
              <a:t> </a:t>
            </a:r>
            <a:r>
              <a:rPr lang="de-DE" dirty="0" err="1">
                <a:solidFill>
                  <a:schemeClr val="tx1"/>
                </a:solidFill>
              </a:rPr>
              <a:t>example</a:t>
            </a:r>
            <a:endParaRPr lang="de-DE" dirty="0">
              <a:solidFill>
                <a:schemeClr val="tx1"/>
              </a:solidFill>
            </a:endParaRPr>
          </a:p>
        </p:txBody>
      </p:sp>
      <p:sp>
        <p:nvSpPr>
          <p:cNvPr id="4" name="Foliennummernplatzhalter 3">
            <a:extLst>
              <a:ext uri="{FF2B5EF4-FFF2-40B4-BE49-F238E27FC236}">
                <a16:creationId xmlns:a16="http://schemas.microsoft.com/office/drawing/2014/main" id="{11AC04BC-6C76-4A3F-F74E-5DCFED387D28}"/>
              </a:ext>
            </a:extLst>
          </p:cNvPr>
          <p:cNvSpPr>
            <a:spLocks noGrp="1"/>
          </p:cNvSpPr>
          <p:nvPr>
            <p:ph type="sldNum" sz="quarter" idx="11"/>
          </p:nvPr>
        </p:nvSpPr>
        <p:spPr/>
        <p:txBody>
          <a:bodyPr/>
          <a:lstStyle/>
          <a:p>
            <a:fld id="{9419B8D7-4B09-4587-AE34-C8E98D5D215D}" type="slidenum">
              <a:rPr lang="de-AT" noProof="0" smtClean="0"/>
              <a:pPr/>
              <a:t>20</a:t>
            </a:fld>
            <a:endParaRPr lang="de-AT" noProof="0" dirty="0"/>
          </a:p>
        </p:txBody>
      </p:sp>
      <p:pic>
        <p:nvPicPr>
          <p:cNvPr id="6" name="Grafik 5">
            <a:extLst>
              <a:ext uri="{FF2B5EF4-FFF2-40B4-BE49-F238E27FC236}">
                <a16:creationId xmlns:a16="http://schemas.microsoft.com/office/drawing/2014/main" id="{7AFDDCBE-E882-C886-39E1-D41A65AEE67E}"/>
              </a:ext>
            </a:extLst>
          </p:cNvPr>
          <p:cNvPicPr>
            <a:picLocks noChangeAspect="1"/>
          </p:cNvPicPr>
          <p:nvPr/>
        </p:nvPicPr>
        <p:blipFill>
          <a:blip r:embed="rId2"/>
          <a:stretch>
            <a:fillRect/>
          </a:stretch>
        </p:blipFill>
        <p:spPr>
          <a:xfrm>
            <a:off x="276885" y="879317"/>
            <a:ext cx="11353800" cy="5631339"/>
          </a:xfrm>
          <a:prstGeom prst="rect">
            <a:avLst/>
          </a:prstGeom>
        </p:spPr>
      </p:pic>
      <p:sp>
        <p:nvSpPr>
          <p:cNvPr id="3" name="Rechteck 2">
            <a:extLst>
              <a:ext uri="{FF2B5EF4-FFF2-40B4-BE49-F238E27FC236}">
                <a16:creationId xmlns:a16="http://schemas.microsoft.com/office/drawing/2014/main" id="{B45D7CAC-5377-78F8-8E67-500A181862E8}"/>
              </a:ext>
            </a:extLst>
          </p:cNvPr>
          <p:cNvSpPr/>
          <p:nvPr/>
        </p:nvSpPr>
        <p:spPr>
          <a:xfrm>
            <a:off x="3340359" y="2276669"/>
            <a:ext cx="3769568" cy="9237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 name="Textfeld 4">
                <a:extLst>
                  <a:ext uri="{FF2B5EF4-FFF2-40B4-BE49-F238E27FC236}">
                    <a16:creationId xmlns:a16="http://schemas.microsoft.com/office/drawing/2014/main" id="{0918DA61-45B4-18E2-E956-F937A00B4D2E}"/>
                  </a:ext>
                </a:extLst>
              </p:cNvPr>
              <p:cNvSpPr txBox="1"/>
              <p:nvPr/>
            </p:nvSpPr>
            <p:spPr>
              <a:xfrm>
                <a:off x="7829658" y="2560643"/>
                <a:ext cx="2245999"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de-DE" i="1" smtClean="0">
                              <a:latin typeface="Cambria Math" panose="02040503050406030204" pitchFamily="18" charset="0"/>
                            </a:rPr>
                          </m:ctrlPr>
                        </m:naryPr>
                        <m:sub/>
                        <m:sup/>
                        <m:e>
                          <m:r>
                            <a:rPr lang="de-DE" b="0" i="1" smtClean="0">
                              <a:latin typeface="Cambria Math" panose="02040503050406030204" pitchFamily="18" charset="0"/>
                            </a:rPr>
                            <m:t>𝑅𝑅</m:t>
                          </m:r>
                          <m:r>
                            <a:rPr lang="de-DE" b="0" i="1" smtClean="0">
                              <a:latin typeface="Cambria Math" panose="02040503050406030204" pitchFamily="18" charset="0"/>
                            </a:rPr>
                            <m:t>_</m:t>
                          </m:r>
                          <m:r>
                            <a:rPr lang="de-DE" b="0" i="1" smtClean="0">
                              <a:latin typeface="Cambria Math" panose="02040503050406030204" pitchFamily="18" charset="0"/>
                            </a:rPr>
                            <m:t>𝑐𝑎𝑙𝑐</m:t>
                          </m:r>
                        </m:e>
                      </m:nary>
                      <m:r>
                        <a:rPr lang="de-DE" b="0" i="1" smtClean="0">
                          <a:latin typeface="Cambria Math" panose="02040503050406030204" pitchFamily="18" charset="0"/>
                        </a:rPr>
                        <m:t>=0.8 </m:t>
                      </m:r>
                      <m:r>
                        <a:rPr lang="de-DE" b="0" i="1" smtClean="0">
                          <a:latin typeface="Cambria Math" panose="02040503050406030204" pitchFamily="18" charset="0"/>
                        </a:rPr>
                        <m:t>𝑚𝑚</m:t>
                      </m:r>
                    </m:oMath>
                  </m:oMathPara>
                </a14:m>
                <a:endParaRPr lang="de-DE" dirty="0"/>
              </a:p>
            </p:txBody>
          </p:sp>
        </mc:Choice>
        <mc:Fallback xmlns="">
          <p:sp>
            <p:nvSpPr>
              <p:cNvPr id="5" name="Textfeld 4">
                <a:extLst>
                  <a:ext uri="{FF2B5EF4-FFF2-40B4-BE49-F238E27FC236}">
                    <a16:creationId xmlns:a16="http://schemas.microsoft.com/office/drawing/2014/main" id="{0918DA61-45B4-18E2-E956-F937A00B4D2E}"/>
                  </a:ext>
                </a:extLst>
              </p:cNvPr>
              <p:cNvSpPr txBox="1">
                <a:spLocks noRot="1" noChangeAspect="1" noMove="1" noResize="1" noEditPoints="1" noAdjustHandles="1" noChangeArrowheads="1" noChangeShapeType="1" noTextEdit="1"/>
              </p:cNvSpPr>
              <p:nvPr/>
            </p:nvSpPr>
            <p:spPr>
              <a:xfrm>
                <a:off x="7829658" y="2560643"/>
                <a:ext cx="2245999" cy="670761"/>
              </a:xfrm>
              <a:prstGeom prst="rect">
                <a:avLst/>
              </a:prstGeom>
              <a:blipFill>
                <a:blip r:embed="rId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feld 7">
                <a:extLst>
                  <a:ext uri="{FF2B5EF4-FFF2-40B4-BE49-F238E27FC236}">
                    <a16:creationId xmlns:a16="http://schemas.microsoft.com/office/drawing/2014/main" id="{7ADB401F-F1E3-B91C-143F-509B71A50BB0}"/>
                  </a:ext>
                </a:extLst>
              </p:cNvPr>
              <p:cNvSpPr txBox="1"/>
              <p:nvPr/>
            </p:nvSpPr>
            <p:spPr>
              <a:xfrm>
                <a:off x="7620305" y="5252092"/>
                <a:ext cx="2455352"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de-DE" i="1" smtClean="0">
                              <a:latin typeface="Cambria Math" panose="02040503050406030204" pitchFamily="18" charset="0"/>
                            </a:rPr>
                          </m:ctrlPr>
                        </m:naryPr>
                        <m:sub/>
                        <m:sup/>
                        <m:e>
                          <m:r>
                            <a:rPr lang="de-DE" b="0" i="1" smtClean="0">
                              <a:latin typeface="Cambria Math" panose="02040503050406030204" pitchFamily="18" charset="0"/>
                            </a:rPr>
                            <m:t>𝑅𝑅</m:t>
                          </m:r>
                          <m:r>
                            <a:rPr lang="de-DE" b="0" i="1" smtClean="0">
                              <a:latin typeface="Cambria Math" panose="02040503050406030204" pitchFamily="18" charset="0"/>
                            </a:rPr>
                            <m:t>_</m:t>
                          </m:r>
                          <m:r>
                            <a:rPr lang="de-DE" b="0" i="1" smtClean="0">
                              <a:latin typeface="Cambria Math" panose="02040503050406030204" pitchFamily="18" charset="0"/>
                            </a:rPr>
                            <m:t>h𝑦𝑑𝑟𝑜</m:t>
                          </m:r>
                        </m:e>
                      </m:nary>
                      <m:r>
                        <a:rPr lang="de-DE" b="0" i="1" smtClean="0">
                          <a:latin typeface="Cambria Math" panose="02040503050406030204" pitchFamily="18" charset="0"/>
                        </a:rPr>
                        <m:t>=0.8 </m:t>
                      </m:r>
                      <m:r>
                        <a:rPr lang="de-DE" b="0" i="1" smtClean="0">
                          <a:latin typeface="Cambria Math" panose="02040503050406030204" pitchFamily="18" charset="0"/>
                        </a:rPr>
                        <m:t>𝑚𝑚</m:t>
                      </m:r>
                    </m:oMath>
                  </m:oMathPara>
                </a14:m>
                <a:endParaRPr lang="de-DE" dirty="0"/>
              </a:p>
            </p:txBody>
          </p:sp>
        </mc:Choice>
        <mc:Fallback xmlns="">
          <p:sp>
            <p:nvSpPr>
              <p:cNvPr id="8" name="Textfeld 7">
                <a:extLst>
                  <a:ext uri="{FF2B5EF4-FFF2-40B4-BE49-F238E27FC236}">
                    <a16:creationId xmlns:a16="http://schemas.microsoft.com/office/drawing/2014/main" id="{7ADB401F-F1E3-B91C-143F-509B71A50BB0}"/>
                  </a:ext>
                </a:extLst>
              </p:cNvPr>
              <p:cNvSpPr txBox="1">
                <a:spLocks noRot="1" noChangeAspect="1" noMove="1" noResize="1" noEditPoints="1" noAdjustHandles="1" noChangeArrowheads="1" noChangeShapeType="1" noTextEdit="1"/>
              </p:cNvSpPr>
              <p:nvPr/>
            </p:nvSpPr>
            <p:spPr>
              <a:xfrm>
                <a:off x="7620305" y="5252092"/>
                <a:ext cx="2455352" cy="670761"/>
              </a:xfrm>
              <a:prstGeom prst="rect">
                <a:avLst/>
              </a:prstGeom>
              <a:blipFill>
                <a:blip r:embed="rId4"/>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feld 8">
                <a:extLst>
                  <a:ext uri="{FF2B5EF4-FFF2-40B4-BE49-F238E27FC236}">
                    <a16:creationId xmlns:a16="http://schemas.microsoft.com/office/drawing/2014/main" id="{D6B6F100-BDCE-9D6F-0F46-2F8980026D07}"/>
                  </a:ext>
                </a:extLst>
              </p:cNvPr>
              <p:cNvSpPr txBox="1"/>
              <p:nvPr/>
            </p:nvSpPr>
            <p:spPr>
              <a:xfrm>
                <a:off x="7501407" y="1605908"/>
                <a:ext cx="2654766" cy="670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bHide m:val="on"/>
                          <m:supHide m:val="on"/>
                          <m:ctrlPr>
                            <a:rPr lang="de-DE" i="1" smtClean="0">
                              <a:latin typeface="Cambria Math" panose="02040503050406030204" pitchFamily="18" charset="0"/>
                            </a:rPr>
                          </m:ctrlPr>
                        </m:naryPr>
                        <m:sub/>
                        <m:sup/>
                        <m:e>
                          <m:r>
                            <a:rPr lang="de-DE" b="0" i="1" smtClean="0">
                              <a:latin typeface="Cambria Math" panose="02040503050406030204" pitchFamily="18" charset="0"/>
                            </a:rPr>
                            <m:t>𝑅𝑅</m:t>
                          </m:r>
                          <m:r>
                            <a:rPr lang="de-DE" b="0" i="1" smtClean="0">
                              <a:latin typeface="Cambria Math" panose="02040503050406030204" pitchFamily="18" charset="0"/>
                            </a:rPr>
                            <m:t> </m:t>
                          </m:r>
                          <m:r>
                            <a:rPr lang="de-DE" b="0" i="1" smtClean="0">
                              <a:latin typeface="Cambria Math" panose="02040503050406030204" pitchFamily="18" charset="0"/>
                            </a:rPr>
                            <m:t>𝑜𝑟𝑖𝑔𝑖𝑛𝑎𝑙</m:t>
                          </m:r>
                        </m:e>
                      </m:nary>
                      <m:r>
                        <a:rPr lang="de-DE" b="0" i="1" smtClean="0">
                          <a:latin typeface="Cambria Math" panose="02040503050406030204" pitchFamily="18" charset="0"/>
                        </a:rPr>
                        <m:t>=0.1 </m:t>
                      </m:r>
                      <m:r>
                        <a:rPr lang="de-DE" b="0" i="1" smtClean="0">
                          <a:latin typeface="Cambria Math" panose="02040503050406030204" pitchFamily="18" charset="0"/>
                        </a:rPr>
                        <m:t>𝑚𝑚</m:t>
                      </m:r>
                    </m:oMath>
                  </m:oMathPara>
                </a14:m>
                <a:endParaRPr lang="de-DE" dirty="0"/>
              </a:p>
            </p:txBody>
          </p:sp>
        </mc:Choice>
        <mc:Fallback xmlns="">
          <p:sp>
            <p:nvSpPr>
              <p:cNvPr id="9" name="Textfeld 8">
                <a:extLst>
                  <a:ext uri="{FF2B5EF4-FFF2-40B4-BE49-F238E27FC236}">
                    <a16:creationId xmlns:a16="http://schemas.microsoft.com/office/drawing/2014/main" id="{D6B6F100-BDCE-9D6F-0F46-2F8980026D07}"/>
                  </a:ext>
                </a:extLst>
              </p:cNvPr>
              <p:cNvSpPr txBox="1">
                <a:spLocks noRot="1" noChangeAspect="1" noMove="1" noResize="1" noEditPoints="1" noAdjustHandles="1" noChangeArrowheads="1" noChangeShapeType="1" noTextEdit="1"/>
              </p:cNvSpPr>
              <p:nvPr/>
            </p:nvSpPr>
            <p:spPr>
              <a:xfrm>
                <a:off x="7501407" y="1605908"/>
                <a:ext cx="2654766" cy="670761"/>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2228376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C6ED6D-C841-F063-2F97-139B42B15BE5}"/>
              </a:ext>
            </a:extLst>
          </p:cNvPr>
          <p:cNvSpPr>
            <a:spLocks noGrp="1"/>
          </p:cNvSpPr>
          <p:nvPr>
            <p:ph type="title"/>
          </p:nvPr>
        </p:nvSpPr>
        <p:spPr/>
        <p:txBody>
          <a:bodyPr/>
          <a:lstStyle/>
          <a:p>
            <a:r>
              <a:rPr lang="en-GB" dirty="0">
                <a:solidFill>
                  <a:schemeClr val="tx1"/>
                </a:solidFill>
              </a:rPr>
              <a:t>4. Example for 1h-accumulation …</a:t>
            </a:r>
          </a:p>
        </p:txBody>
      </p:sp>
      <p:sp>
        <p:nvSpPr>
          <p:cNvPr id="4" name="Foliennummernplatzhalter 3">
            <a:extLst>
              <a:ext uri="{FF2B5EF4-FFF2-40B4-BE49-F238E27FC236}">
                <a16:creationId xmlns:a16="http://schemas.microsoft.com/office/drawing/2014/main" id="{CD6B9D29-16FA-E79C-719D-931139E53B04}"/>
              </a:ext>
            </a:extLst>
          </p:cNvPr>
          <p:cNvSpPr>
            <a:spLocks noGrp="1"/>
          </p:cNvSpPr>
          <p:nvPr>
            <p:ph type="sldNum" sz="quarter" idx="11"/>
          </p:nvPr>
        </p:nvSpPr>
        <p:spPr/>
        <p:txBody>
          <a:bodyPr/>
          <a:lstStyle/>
          <a:p>
            <a:fld id="{9419B8D7-4B09-4587-AE34-C8E98D5D215D}" type="slidenum">
              <a:rPr lang="de-AT" noProof="0" smtClean="0"/>
              <a:pPr/>
              <a:t>21</a:t>
            </a:fld>
            <a:endParaRPr lang="de-AT" noProof="0" dirty="0"/>
          </a:p>
        </p:txBody>
      </p:sp>
      <p:pic>
        <p:nvPicPr>
          <p:cNvPr id="6" name="Grafik 5" descr="Ein Bild, das Text, Reihe, Diagramm, Screenshot enthält.&#10;&#10;KI-generierte Inhalte können fehlerhaft sein.">
            <a:extLst>
              <a:ext uri="{FF2B5EF4-FFF2-40B4-BE49-F238E27FC236}">
                <a16:creationId xmlns:a16="http://schemas.microsoft.com/office/drawing/2014/main" id="{C58A25E5-38BA-0F60-1463-E2E1FC8A4A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47" y="824326"/>
            <a:ext cx="11100400" cy="5457347"/>
          </a:xfrm>
          <a:prstGeom prst="rect">
            <a:avLst/>
          </a:prstGeom>
        </p:spPr>
      </p:pic>
      <p:pic>
        <p:nvPicPr>
          <p:cNvPr id="10" name="Grafik 9">
            <a:extLst>
              <a:ext uri="{FF2B5EF4-FFF2-40B4-BE49-F238E27FC236}">
                <a16:creationId xmlns:a16="http://schemas.microsoft.com/office/drawing/2014/main" id="{C1F1A7A0-7204-31D6-7838-12B4A699CD6E}"/>
              </a:ext>
            </a:extLst>
          </p:cNvPr>
          <p:cNvPicPr>
            <a:picLocks noChangeAspect="1"/>
          </p:cNvPicPr>
          <p:nvPr/>
        </p:nvPicPr>
        <p:blipFill>
          <a:blip r:embed="rId3"/>
          <a:stretch>
            <a:fillRect/>
          </a:stretch>
        </p:blipFill>
        <p:spPr>
          <a:xfrm>
            <a:off x="6359703" y="32451"/>
            <a:ext cx="3953052" cy="711180"/>
          </a:xfrm>
          <a:prstGeom prst="rect">
            <a:avLst/>
          </a:prstGeom>
        </p:spPr>
      </p:pic>
    </p:spTree>
    <p:extLst>
      <p:ext uri="{BB962C8B-B14F-4D97-AF65-F5344CB8AC3E}">
        <p14:creationId xmlns:p14="http://schemas.microsoft.com/office/powerpoint/2010/main" val="33408167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FFD01-64AC-190A-1E10-1F27E966532A}"/>
              </a:ext>
            </a:extLst>
          </p:cNvPr>
          <p:cNvSpPr>
            <a:spLocks noGrp="1"/>
          </p:cNvSpPr>
          <p:nvPr>
            <p:ph type="title"/>
          </p:nvPr>
        </p:nvSpPr>
        <p:spPr/>
        <p:txBody>
          <a:bodyPr/>
          <a:lstStyle/>
          <a:p>
            <a:r>
              <a:rPr lang="en-GB" dirty="0">
                <a:solidFill>
                  <a:schemeClr val="tx1"/>
                </a:solidFill>
              </a:rPr>
              <a:t>… and for 24h-accumulation</a:t>
            </a:r>
          </a:p>
        </p:txBody>
      </p:sp>
      <p:sp>
        <p:nvSpPr>
          <p:cNvPr id="4" name="Foliennummernplatzhalter 3">
            <a:extLst>
              <a:ext uri="{FF2B5EF4-FFF2-40B4-BE49-F238E27FC236}">
                <a16:creationId xmlns:a16="http://schemas.microsoft.com/office/drawing/2014/main" id="{D42487E3-6753-5E20-4588-D38EC56B6876}"/>
              </a:ext>
            </a:extLst>
          </p:cNvPr>
          <p:cNvSpPr>
            <a:spLocks noGrp="1"/>
          </p:cNvSpPr>
          <p:nvPr>
            <p:ph type="sldNum" sz="quarter" idx="11"/>
          </p:nvPr>
        </p:nvSpPr>
        <p:spPr/>
        <p:txBody>
          <a:bodyPr/>
          <a:lstStyle/>
          <a:p>
            <a:fld id="{9419B8D7-4B09-4587-AE34-C8E98D5D215D}" type="slidenum">
              <a:rPr lang="de-AT" noProof="0" smtClean="0"/>
              <a:pPr/>
              <a:t>22</a:t>
            </a:fld>
            <a:endParaRPr lang="de-AT" noProof="0" dirty="0"/>
          </a:p>
        </p:txBody>
      </p:sp>
      <p:pic>
        <p:nvPicPr>
          <p:cNvPr id="6" name="Grafik 5">
            <a:extLst>
              <a:ext uri="{FF2B5EF4-FFF2-40B4-BE49-F238E27FC236}">
                <a16:creationId xmlns:a16="http://schemas.microsoft.com/office/drawing/2014/main" id="{ADC8CBBA-A4DF-9386-1DA8-ABB7863959E9}"/>
              </a:ext>
            </a:extLst>
          </p:cNvPr>
          <p:cNvPicPr>
            <a:picLocks noChangeAspect="1"/>
          </p:cNvPicPr>
          <p:nvPr/>
        </p:nvPicPr>
        <p:blipFill>
          <a:blip r:embed="rId2"/>
          <a:stretch>
            <a:fillRect/>
          </a:stretch>
        </p:blipFill>
        <p:spPr>
          <a:xfrm>
            <a:off x="5037426" y="56266"/>
            <a:ext cx="4048690" cy="685896"/>
          </a:xfrm>
          <a:prstGeom prst="rect">
            <a:avLst/>
          </a:prstGeom>
        </p:spPr>
      </p:pic>
      <p:pic>
        <p:nvPicPr>
          <p:cNvPr id="8" name="Grafik 7">
            <a:extLst>
              <a:ext uri="{FF2B5EF4-FFF2-40B4-BE49-F238E27FC236}">
                <a16:creationId xmlns:a16="http://schemas.microsoft.com/office/drawing/2014/main" id="{46DF7484-44A7-0D9F-9098-0374D6CCD31F}"/>
              </a:ext>
            </a:extLst>
          </p:cNvPr>
          <p:cNvPicPr>
            <a:picLocks noChangeAspect="1"/>
          </p:cNvPicPr>
          <p:nvPr/>
        </p:nvPicPr>
        <p:blipFill>
          <a:blip r:embed="rId3">
            <a:extLst>
              <a:ext uri="{28A0092B-C50C-407E-A947-70E740481C1C}">
                <a14:useLocalDpi xmlns:a14="http://schemas.microsoft.com/office/drawing/2010/main" val="0"/>
              </a:ext>
            </a:extLst>
          </a:blip>
          <a:srcRect r="-94"/>
          <a:stretch/>
        </p:blipFill>
        <p:spPr>
          <a:xfrm>
            <a:off x="218327" y="879317"/>
            <a:ext cx="10898311" cy="5400327"/>
          </a:xfrm>
          <a:prstGeom prst="rect">
            <a:avLst/>
          </a:prstGeom>
        </p:spPr>
      </p:pic>
    </p:spTree>
    <p:extLst>
      <p:ext uri="{BB962C8B-B14F-4D97-AF65-F5344CB8AC3E}">
        <p14:creationId xmlns:p14="http://schemas.microsoft.com/office/powerpoint/2010/main" val="1332877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FFB9B0-8610-DBFB-1692-F16F96936FF7}"/>
              </a:ext>
            </a:extLst>
          </p:cNvPr>
          <p:cNvSpPr>
            <a:spLocks noGrp="1"/>
          </p:cNvSpPr>
          <p:nvPr>
            <p:ph type="title"/>
          </p:nvPr>
        </p:nvSpPr>
        <p:spPr>
          <a:xfrm>
            <a:off x="856672" y="203086"/>
            <a:ext cx="10515600" cy="392257"/>
          </a:xfrm>
        </p:spPr>
        <p:txBody>
          <a:bodyPr/>
          <a:lstStyle/>
          <a:p>
            <a:r>
              <a:rPr lang="de-DE" dirty="0">
                <a:solidFill>
                  <a:schemeClr val="tx1"/>
                </a:solidFill>
              </a:rPr>
              <a:t>Summary</a:t>
            </a:r>
          </a:p>
        </p:txBody>
      </p:sp>
      <p:sp>
        <p:nvSpPr>
          <p:cNvPr id="4" name="Foliennummernplatzhalter 3">
            <a:extLst>
              <a:ext uri="{FF2B5EF4-FFF2-40B4-BE49-F238E27FC236}">
                <a16:creationId xmlns:a16="http://schemas.microsoft.com/office/drawing/2014/main" id="{3FECD7E2-EB4B-B542-BC9D-58CE6AF853EF}"/>
              </a:ext>
            </a:extLst>
          </p:cNvPr>
          <p:cNvSpPr>
            <a:spLocks noGrp="1"/>
          </p:cNvSpPr>
          <p:nvPr>
            <p:ph type="sldNum" sz="quarter" idx="11"/>
          </p:nvPr>
        </p:nvSpPr>
        <p:spPr/>
        <p:txBody>
          <a:bodyPr/>
          <a:lstStyle/>
          <a:p>
            <a:fld id="{9419B8D7-4B09-4587-AE34-C8E98D5D215D}" type="slidenum">
              <a:rPr lang="de-AT" noProof="0" smtClean="0"/>
              <a:pPr/>
              <a:t>23</a:t>
            </a:fld>
            <a:endParaRPr lang="de-AT" noProof="0" dirty="0"/>
          </a:p>
        </p:txBody>
      </p:sp>
      <p:graphicFrame>
        <p:nvGraphicFramePr>
          <p:cNvPr id="5" name="Tabelle 4">
            <a:extLst>
              <a:ext uri="{FF2B5EF4-FFF2-40B4-BE49-F238E27FC236}">
                <a16:creationId xmlns:a16="http://schemas.microsoft.com/office/drawing/2014/main" id="{02F36817-2B00-3179-6D0A-00EE0544F100}"/>
              </a:ext>
            </a:extLst>
          </p:cNvPr>
          <p:cNvGraphicFramePr>
            <a:graphicFrameLocks noGrp="1"/>
          </p:cNvGraphicFramePr>
          <p:nvPr>
            <p:extLst>
              <p:ext uri="{D42A27DB-BD31-4B8C-83A1-F6EECF244321}">
                <p14:modId xmlns:p14="http://schemas.microsoft.com/office/powerpoint/2010/main" val="4154644625"/>
              </p:ext>
            </p:extLst>
          </p:nvPr>
        </p:nvGraphicFramePr>
        <p:xfrm>
          <a:off x="379302" y="3664798"/>
          <a:ext cx="9569560" cy="2845858"/>
        </p:xfrm>
        <a:graphic>
          <a:graphicData uri="http://schemas.openxmlformats.org/drawingml/2006/table">
            <a:tbl>
              <a:tblPr firstRow="1" bandRow="1">
                <a:tableStyleId>{2D5ABB26-0587-4C30-8999-92F81FD0307C}</a:tableStyleId>
              </a:tblPr>
              <a:tblGrid>
                <a:gridCol w="9569560">
                  <a:extLst>
                    <a:ext uri="{9D8B030D-6E8A-4147-A177-3AD203B41FA5}">
                      <a16:colId xmlns:a16="http://schemas.microsoft.com/office/drawing/2014/main" val="20000"/>
                    </a:ext>
                  </a:extLst>
                </a:gridCol>
              </a:tblGrid>
              <a:tr h="0">
                <a:tc>
                  <a:txBody>
                    <a:bodyPr/>
                    <a:lstStyle/>
                    <a:p>
                      <a:pPr algn="l"/>
                      <a:r>
                        <a:rPr lang="en-GB" sz="1800" b="1" i="0" baseline="0" noProof="0" dirty="0" err="1">
                          <a:solidFill>
                            <a:srgbClr val="052E37"/>
                          </a:solidFill>
                          <a:latin typeface="Source Sans Pro" panose="020B0503030403020204" pitchFamily="34" charset="77"/>
                          <a:ea typeface="Unit Offc Light" pitchFamily="34" charset="0"/>
                          <a:cs typeface="Unit Offc Light" pitchFamily="34" charset="0"/>
                        </a:rPr>
                        <a:t>RR_calc</a:t>
                      </a:r>
                      <a:endParaRPr lang="en-GB" sz="1800" b="1" i="0" noProof="0" dirty="0">
                        <a:solidFill>
                          <a:srgbClr val="052E37"/>
                        </a:solidFill>
                        <a:latin typeface="Source Sans Pro" panose="020B0503030403020204" pitchFamily="34" charset="77"/>
                        <a:ea typeface="Unit Offc Light" pitchFamily="34" charset="0"/>
                        <a:cs typeface="Unit Offc Light" pitchFamily="34" charset="0"/>
                      </a:endParaRPr>
                    </a:p>
                  </a:txBody>
                  <a:tcPr marL="403777" marR="403777" marT="197426" marB="197426">
                    <a:lnL w="12700" cap="flat" cmpd="sng" algn="ctr">
                      <a:solidFill>
                        <a:srgbClr val="BFCE40"/>
                      </a:solidFill>
                      <a:prstDash val="solid"/>
                      <a:round/>
                      <a:headEnd type="none" w="med" len="med"/>
                      <a:tailEnd type="none" w="med" len="med"/>
                    </a:lnL>
                    <a:lnR w="12700" cap="flat" cmpd="sng" algn="ctr">
                      <a:solidFill>
                        <a:srgbClr val="BFCE40"/>
                      </a:solidFill>
                      <a:prstDash val="solid"/>
                      <a:round/>
                      <a:headEnd type="none" w="med" len="med"/>
                      <a:tailEnd type="none" w="med" len="med"/>
                    </a:lnR>
                    <a:lnT w="12700" cap="flat" cmpd="sng" algn="ctr">
                      <a:solidFill>
                        <a:srgbClr val="BFCE4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FCE40"/>
                    </a:solidFill>
                  </a:tcPr>
                </a:tc>
                <a:extLst>
                  <a:ext uri="{0D108BD9-81ED-4DB2-BD59-A6C34878D82A}">
                    <a16:rowId xmlns:a16="http://schemas.microsoft.com/office/drawing/2014/main" val="10000"/>
                  </a:ext>
                </a:extLst>
              </a:tr>
              <a:tr h="2176686">
                <a:tc>
                  <a:txBody>
                    <a:bodyPr/>
                    <a:lstStyle/>
                    <a:p>
                      <a:pPr marL="0" marR="0" indent="0" algn="just" defTabSz="914400" rtl="0" eaLnBrk="1" fontAlgn="auto" latinLnBrk="0" hangingPunct="1">
                        <a:lnSpc>
                          <a:spcPct val="100000"/>
                        </a:lnSpc>
                        <a:spcBef>
                          <a:spcPts val="0"/>
                        </a:spcBef>
                        <a:spcAft>
                          <a:spcPts val="0"/>
                        </a:spcAft>
                        <a:buClrTx/>
                        <a:buSzTx/>
                        <a:buFontTx/>
                        <a:buNone/>
                        <a:tabLst>
                          <a:tab pos="1524000" algn="l"/>
                        </a:tabLst>
                        <a:defRPr/>
                      </a:pPr>
                      <a:r>
                        <a:rPr lang="en-GB" sz="1800" b="0" i="0" baseline="0" noProof="0" dirty="0">
                          <a:solidFill>
                            <a:srgbClr val="3C3C3C"/>
                          </a:solidFill>
                          <a:latin typeface="Source Sans Pro" panose="020B0503030403020204" pitchFamily="34" charset="77"/>
                          <a:ea typeface="Unit Offc Light" pitchFamily="34" charset="0"/>
                          <a:cs typeface="Unit Offc Light" pitchFamily="34" charset="0"/>
                        </a:rPr>
                        <a:t>The RR_calc method is a heuristic approach developed to mimic the weighing gauge software, currently it is used to support experts in the manual verification of precipitation data. The method relies on the existence of an independent source of precipitation information.</a:t>
                      </a:r>
                      <a:endParaRPr lang="de-AT" sz="1800" b="0" i="0" baseline="0" noProof="0" dirty="0">
                        <a:solidFill>
                          <a:srgbClr val="3C3C3C"/>
                        </a:solidFill>
                        <a:latin typeface="Source Sans Pro" panose="020B0503030403020204" pitchFamily="34" charset="77"/>
                        <a:ea typeface="Unit Offc Light" pitchFamily="34" charset="0"/>
                        <a:cs typeface="Unit Offc Light" pitchFamily="34" charset="0"/>
                      </a:endParaRPr>
                    </a:p>
                  </a:txBody>
                  <a:tcPr marL="403777" marR="403777" marT="197426" marB="197426">
                    <a:lnL w="12700" cap="flat" cmpd="sng" algn="ctr">
                      <a:solidFill>
                        <a:srgbClr val="BFCE40"/>
                      </a:solidFill>
                      <a:prstDash val="solid"/>
                      <a:round/>
                      <a:headEnd type="none" w="med" len="med"/>
                      <a:tailEnd type="none" w="med" len="med"/>
                    </a:lnL>
                    <a:lnR w="12700" cap="flat" cmpd="sng" algn="ctr">
                      <a:solidFill>
                        <a:srgbClr val="BFCE4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BFCE40"/>
                      </a:solidFill>
                      <a:prstDash val="solid"/>
                      <a:round/>
                      <a:headEnd type="none" w="med" len="med"/>
                      <a:tailEnd type="none" w="med" len="med"/>
                    </a:lnB>
                    <a:lnTlToBr w="12700" cmpd="sng">
                      <a:noFill/>
                      <a:prstDash val="solid"/>
                    </a:lnTlToBr>
                    <a:lnBlToTr w="12700" cmpd="sng">
                      <a:noFill/>
                      <a:prstDash val="solid"/>
                    </a:lnBlToTr>
                    <a:solidFill>
                      <a:srgbClr val="F0F2D3"/>
                    </a:solidFill>
                  </a:tcPr>
                </a:tc>
                <a:extLst>
                  <a:ext uri="{0D108BD9-81ED-4DB2-BD59-A6C34878D82A}">
                    <a16:rowId xmlns:a16="http://schemas.microsoft.com/office/drawing/2014/main" val="10001"/>
                  </a:ext>
                </a:extLst>
              </a:tr>
            </a:tbl>
          </a:graphicData>
        </a:graphic>
      </p:graphicFrame>
      <p:sp>
        <p:nvSpPr>
          <p:cNvPr id="3" name="Textfeld 2"/>
          <p:cNvSpPr txBox="1"/>
          <p:nvPr/>
        </p:nvSpPr>
        <p:spPr>
          <a:xfrm>
            <a:off x="193964" y="1080655"/>
            <a:ext cx="9754898" cy="2246769"/>
          </a:xfrm>
          <a:prstGeom prst="rect">
            <a:avLst/>
          </a:prstGeom>
          <a:noFill/>
        </p:spPr>
        <p:txBody>
          <a:bodyPr wrap="square" rtlCol="0">
            <a:spAutoFit/>
          </a:bodyPr>
          <a:lstStyle/>
          <a:p>
            <a:pPr marL="342900" indent="-342900">
              <a:buFont typeface="Wingdings" panose="05000000000000000000" pitchFamily="2" charset="2"/>
              <a:buChar char="Ø"/>
            </a:pPr>
            <a:r>
              <a:rPr lang="en-GB" sz="2000" dirty="0" smtClean="0"/>
              <a:t>Spurious and missing records are the most significant problems in monitoring precipitation data and subsequently alter the climate information derived from the data.</a:t>
            </a:r>
          </a:p>
          <a:p>
            <a:pPr marL="342900" indent="-342900">
              <a:buFont typeface="Wingdings" panose="05000000000000000000" pitchFamily="2" charset="2"/>
              <a:buChar char="Ø"/>
            </a:pPr>
            <a:r>
              <a:rPr lang="en-GB" sz="2000" dirty="0" smtClean="0"/>
              <a:t>We propose a method (</a:t>
            </a:r>
            <a:r>
              <a:rPr lang="en-GB" sz="2000" dirty="0" err="1" smtClean="0"/>
              <a:t>RR_calc</a:t>
            </a:r>
            <a:r>
              <a:rPr lang="en-GB" sz="2000" dirty="0" smtClean="0"/>
              <a:t>) for deriving precipitation data from the raw gauge weight records using additional information from an independent precipitation sensor.</a:t>
            </a:r>
          </a:p>
          <a:p>
            <a:endParaRPr lang="en-GB" sz="2000" dirty="0" smtClean="0"/>
          </a:p>
          <a:p>
            <a:r>
              <a:rPr lang="en-GB" sz="2000" dirty="0" smtClean="0"/>
              <a:t>  </a:t>
            </a:r>
            <a:endParaRPr lang="en-GB" sz="2000" dirty="0"/>
          </a:p>
        </p:txBody>
      </p:sp>
    </p:spTree>
    <p:extLst>
      <p:ext uri="{BB962C8B-B14F-4D97-AF65-F5344CB8AC3E}">
        <p14:creationId xmlns:p14="http://schemas.microsoft.com/office/powerpoint/2010/main" val="18453335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1BE5C20-8B42-2F22-8347-049954D18E65}"/>
              </a:ext>
            </a:extLst>
          </p:cNvPr>
          <p:cNvSpPr>
            <a:spLocks noGrp="1"/>
          </p:cNvSpPr>
          <p:nvPr>
            <p:ph type="body" sz="quarter" idx="17"/>
          </p:nvPr>
        </p:nvSpPr>
        <p:spPr/>
        <p:txBody>
          <a:bodyPr/>
          <a:lstStyle/>
          <a:p>
            <a:pPr>
              <a:lnSpc>
                <a:spcPct val="100000"/>
              </a:lnSpc>
            </a:pPr>
            <a:r>
              <a:rPr lang="en-AU" dirty="0"/>
              <a:t>Thank you! </a:t>
            </a:r>
          </a:p>
        </p:txBody>
      </p:sp>
      <p:sp>
        <p:nvSpPr>
          <p:cNvPr id="2" name="Textplatzhalter 1">
            <a:extLst>
              <a:ext uri="{FF2B5EF4-FFF2-40B4-BE49-F238E27FC236}">
                <a16:creationId xmlns:a16="http://schemas.microsoft.com/office/drawing/2014/main" id="{660C501C-F66C-3C8B-6C27-66AE58316034}"/>
              </a:ext>
            </a:extLst>
          </p:cNvPr>
          <p:cNvSpPr>
            <a:spLocks noGrp="1"/>
          </p:cNvSpPr>
          <p:nvPr>
            <p:ph type="body" sz="quarter" idx="16"/>
          </p:nvPr>
        </p:nvSpPr>
        <p:spPr/>
        <p:txBody>
          <a:bodyPr/>
          <a:lstStyle/>
          <a:p>
            <a:r>
              <a:rPr lang="de-DE" dirty="0"/>
              <a:t>Data Quality </a:t>
            </a:r>
            <a:r>
              <a:rPr lang="de-DE" dirty="0" err="1"/>
              <a:t>and</a:t>
            </a:r>
            <a:r>
              <a:rPr lang="de-DE" dirty="0"/>
              <a:t> </a:t>
            </a:r>
            <a:r>
              <a:rPr lang="de-DE" dirty="0" err="1"/>
              <a:t>Digitization</a:t>
            </a:r>
            <a:endParaRPr lang="de-DE" dirty="0"/>
          </a:p>
          <a:p>
            <a:r>
              <a:rPr lang="de-DE" b="0" dirty="0"/>
              <a:t>Niko </a:t>
            </a:r>
            <a:r>
              <a:rPr lang="de-DE" b="0" dirty="0" err="1"/>
              <a:t>Filipović</a:t>
            </a:r>
            <a:endParaRPr lang="de-DE" b="0" dirty="0"/>
          </a:p>
          <a:p>
            <a:r>
              <a:rPr lang="de-DE" b="0" dirty="0"/>
              <a:t>niko.filipovic@geosphere.at</a:t>
            </a:r>
          </a:p>
        </p:txBody>
      </p:sp>
    </p:spTree>
    <p:extLst>
      <p:ext uri="{BB962C8B-B14F-4D97-AF65-F5344CB8AC3E}">
        <p14:creationId xmlns:p14="http://schemas.microsoft.com/office/powerpoint/2010/main" val="19554567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8916" y="203086"/>
            <a:ext cx="11425268" cy="392257"/>
          </a:xfrm>
        </p:spPr>
        <p:txBody>
          <a:bodyPr/>
          <a:lstStyle/>
          <a:p>
            <a:r>
              <a:rPr lang="en-GB" sz="2200" dirty="0">
                <a:solidFill>
                  <a:schemeClr val="tx1"/>
                </a:solidFill>
              </a:rPr>
              <a:t>1. Precipitation measurement network @ GeoSphere Austria</a:t>
            </a:r>
          </a:p>
        </p:txBody>
      </p:sp>
      <p:sp>
        <p:nvSpPr>
          <p:cNvPr id="3" name="Fußzeilenplatzhalter 2"/>
          <p:cNvSpPr>
            <a:spLocks noGrp="1"/>
          </p:cNvSpPr>
          <p:nvPr>
            <p:ph type="ftr" sz="quarter" idx="10"/>
          </p:nvPr>
        </p:nvSpPr>
        <p:spPr/>
        <p:txBody>
          <a:bodyPr/>
          <a:lstStyle/>
          <a:p>
            <a:r>
              <a:rPr lang="de-DE" noProof="0"/>
              <a:t>© GeoSphere Austria</a:t>
            </a:r>
            <a:endParaRPr lang="de-AT" noProof="0" dirty="0"/>
          </a:p>
        </p:txBody>
      </p:sp>
      <p:sp>
        <p:nvSpPr>
          <p:cNvPr id="4" name="Foliennummernplatzhalter 3"/>
          <p:cNvSpPr>
            <a:spLocks noGrp="1"/>
          </p:cNvSpPr>
          <p:nvPr>
            <p:ph type="sldNum" sz="quarter" idx="11"/>
          </p:nvPr>
        </p:nvSpPr>
        <p:spPr/>
        <p:txBody>
          <a:bodyPr/>
          <a:lstStyle/>
          <a:p>
            <a:fld id="{9419B8D7-4B09-4587-AE34-C8E98D5D215D}" type="slidenum">
              <a:rPr lang="de-AT" noProof="0" smtClean="0"/>
              <a:pPr/>
              <a:t>3</a:t>
            </a:fld>
            <a:endParaRPr lang="de-AT" noProof="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916" y="799947"/>
            <a:ext cx="11321716" cy="5858885"/>
          </a:xfrm>
          <a:prstGeom prst="rect">
            <a:avLst/>
          </a:prstGeom>
        </p:spPr>
      </p:pic>
      <p:sp>
        <p:nvSpPr>
          <p:cNvPr id="6" name="Textfeld 5">
            <a:extLst>
              <a:ext uri="{FF2B5EF4-FFF2-40B4-BE49-F238E27FC236}">
                <a16:creationId xmlns:a16="http://schemas.microsoft.com/office/drawing/2014/main" id="{AEA53B47-3E4D-F34E-4660-C9D18364CCB7}"/>
              </a:ext>
            </a:extLst>
          </p:cNvPr>
          <p:cNvSpPr txBox="1"/>
          <p:nvPr/>
        </p:nvSpPr>
        <p:spPr>
          <a:xfrm>
            <a:off x="348916" y="2632258"/>
            <a:ext cx="3689988" cy="369332"/>
          </a:xfrm>
          <a:prstGeom prst="rect">
            <a:avLst/>
          </a:prstGeom>
          <a:solidFill>
            <a:schemeClr val="bg1"/>
          </a:solidFill>
          <a:ln>
            <a:solidFill>
              <a:schemeClr val="accent1"/>
            </a:solidFill>
          </a:ln>
        </p:spPr>
        <p:txBody>
          <a:bodyPr wrap="square" rtlCol="0">
            <a:spAutoFit/>
          </a:bodyPr>
          <a:lstStyle/>
          <a:p>
            <a:r>
              <a:rPr lang="en-GB" dirty="0"/>
              <a:t>Temporal resolution: 1 minute </a:t>
            </a:r>
          </a:p>
        </p:txBody>
      </p:sp>
    </p:spTree>
    <p:extLst>
      <p:ext uri="{BB962C8B-B14F-4D97-AF65-F5344CB8AC3E}">
        <p14:creationId xmlns:p14="http://schemas.microsoft.com/office/powerpoint/2010/main" val="5556374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CC7C60-0C88-9791-9816-6B6C699FDF77}"/>
              </a:ext>
            </a:extLst>
          </p:cNvPr>
          <p:cNvSpPr>
            <a:spLocks noGrp="1"/>
          </p:cNvSpPr>
          <p:nvPr>
            <p:ph type="title"/>
          </p:nvPr>
        </p:nvSpPr>
        <p:spPr/>
        <p:txBody>
          <a:bodyPr/>
          <a:lstStyle/>
          <a:p>
            <a:r>
              <a:rPr lang="en-GB" dirty="0">
                <a:solidFill>
                  <a:schemeClr val="tx1"/>
                </a:solidFill>
              </a:rPr>
              <a:t>1. Manual climatological observation network</a:t>
            </a:r>
          </a:p>
        </p:txBody>
      </p:sp>
      <p:sp>
        <p:nvSpPr>
          <p:cNvPr id="4" name="Foliennummernplatzhalter 3">
            <a:extLst>
              <a:ext uri="{FF2B5EF4-FFF2-40B4-BE49-F238E27FC236}">
                <a16:creationId xmlns:a16="http://schemas.microsoft.com/office/drawing/2014/main" id="{A270B214-0588-A919-0840-761BF8FA9256}"/>
              </a:ext>
            </a:extLst>
          </p:cNvPr>
          <p:cNvSpPr>
            <a:spLocks noGrp="1"/>
          </p:cNvSpPr>
          <p:nvPr>
            <p:ph type="sldNum" sz="quarter" idx="11"/>
          </p:nvPr>
        </p:nvSpPr>
        <p:spPr/>
        <p:txBody>
          <a:bodyPr/>
          <a:lstStyle/>
          <a:p>
            <a:fld id="{9419B8D7-4B09-4587-AE34-C8E98D5D215D}" type="slidenum">
              <a:rPr lang="de-AT" noProof="0" smtClean="0"/>
              <a:pPr/>
              <a:t>4</a:t>
            </a:fld>
            <a:endParaRPr lang="de-AT" noProof="0" dirty="0"/>
          </a:p>
        </p:txBody>
      </p:sp>
      <p:pic>
        <p:nvPicPr>
          <p:cNvPr id="5" name="Grafik 4">
            <a:extLst>
              <a:ext uri="{FF2B5EF4-FFF2-40B4-BE49-F238E27FC236}">
                <a16:creationId xmlns:a16="http://schemas.microsoft.com/office/drawing/2014/main" id="{EC73D856-7649-17EC-54CC-2531DFE5E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0" y="895853"/>
            <a:ext cx="8530399" cy="5686932"/>
          </a:xfrm>
          <a:prstGeom prst="rect">
            <a:avLst/>
          </a:prstGeom>
        </p:spPr>
      </p:pic>
      <p:sp>
        <p:nvSpPr>
          <p:cNvPr id="6" name="Textfeld 5">
            <a:extLst>
              <a:ext uri="{FF2B5EF4-FFF2-40B4-BE49-F238E27FC236}">
                <a16:creationId xmlns:a16="http://schemas.microsoft.com/office/drawing/2014/main" id="{457A8941-89F0-9784-494D-B7566AEE504C}"/>
              </a:ext>
            </a:extLst>
          </p:cNvPr>
          <p:cNvSpPr txBox="1"/>
          <p:nvPr/>
        </p:nvSpPr>
        <p:spPr>
          <a:xfrm>
            <a:off x="255288" y="5299258"/>
            <a:ext cx="3689988" cy="1200329"/>
          </a:xfrm>
          <a:prstGeom prst="rect">
            <a:avLst/>
          </a:prstGeom>
          <a:solidFill>
            <a:schemeClr val="bg1"/>
          </a:solidFill>
          <a:ln>
            <a:solidFill>
              <a:schemeClr val="accent1"/>
            </a:solidFill>
          </a:ln>
        </p:spPr>
        <p:txBody>
          <a:bodyPr wrap="square" rtlCol="0">
            <a:spAutoFit/>
          </a:bodyPr>
          <a:lstStyle/>
          <a:p>
            <a:r>
              <a:rPr lang="de-DE" dirty="0"/>
              <a:t>Observation </a:t>
            </a:r>
            <a:r>
              <a:rPr lang="de-DE" dirty="0" err="1"/>
              <a:t>times</a:t>
            </a:r>
            <a:r>
              <a:rPr lang="de-DE" dirty="0"/>
              <a:t>:</a:t>
            </a:r>
          </a:p>
          <a:p>
            <a:r>
              <a:rPr lang="de-DE" dirty="0"/>
              <a:t>                  </a:t>
            </a:r>
            <a:r>
              <a:rPr lang="de-DE" dirty="0" err="1"/>
              <a:t>until</a:t>
            </a:r>
            <a:r>
              <a:rPr lang="de-DE" dirty="0"/>
              <a:t> 1971:         7, 14, 21 LMT</a:t>
            </a:r>
          </a:p>
          <a:p>
            <a:pPr algn="r"/>
            <a:r>
              <a:rPr lang="de-DE" dirty="0"/>
              <a:t>    1971 – 2003: 	7, 14, 19 LMT</a:t>
            </a:r>
          </a:p>
          <a:p>
            <a:pPr algn="r"/>
            <a:r>
              <a:rPr lang="de-DE" dirty="0"/>
              <a:t>      </a:t>
            </a:r>
            <a:r>
              <a:rPr lang="de-DE" dirty="0" err="1"/>
              <a:t>since</a:t>
            </a:r>
            <a:r>
              <a:rPr lang="de-DE" dirty="0"/>
              <a:t> 2003: 	7, 14, 19 CET</a:t>
            </a:r>
            <a:endParaRPr lang="en-GB" dirty="0"/>
          </a:p>
        </p:txBody>
      </p:sp>
      <p:pic>
        <p:nvPicPr>
          <p:cNvPr id="9" name="Grafik 8" descr="Ein Bild, das draußen, Gras, Baum, Himmel enthält.&#10;&#10;KI-generierte Inhalte können fehlerhaft sein.">
            <a:extLst>
              <a:ext uri="{FF2B5EF4-FFF2-40B4-BE49-F238E27FC236}">
                <a16:creationId xmlns:a16="http://schemas.microsoft.com/office/drawing/2014/main" id="{36632AAA-E5A4-E893-AE38-0209F9B37299}"/>
              </a:ext>
            </a:extLst>
          </p:cNvPr>
          <p:cNvPicPr>
            <a:picLocks noChangeAspect="1"/>
          </p:cNvPicPr>
          <p:nvPr/>
        </p:nvPicPr>
        <p:blipFill>
          <a:blip r:embed="rId4" cstate="hqprint">
            <a:extLst>
              <a:ext uri="{28A0092B-C50C-407E-A947-70E740481C1C}">
                <a14:useLocalDpi xmlns:a14="http://schemas.microsoft.com/office/drawing/2010/main" val="0"/>
              </a:ext>
            </a:extLst>
          </a:blip>
          <a:srcRect l="14841" r="29458"/>
          <a:stretch/>
        </p:blipFill>
        <p:spPr>
          <a:xfrm>
            <a:off x="8671389" y="3120935"/>
            <a:ext cx="3431566" cy="3465434"/>
          </a:xfrm>
          <a:prstGeom prst="rect">
            <a:avLst/>
          </a:prstGeom>
        </p:spPr>
      </p:pic>
      <p:sp>
        <p:nvSpPr>
          <p:cNvPr id="7" name="Textfeld 6">
            <a:extLst>
              <a:ext uri="{FF2B5EF4-FFF2-40B4-BE49-F238E27FC236}">
                <a16:creationId xmlns:a16="http://schemas.microsoft.com/office/drawing/2014/main" id="{E0EE7C95-2CD7-DDB1-C987-81DF82630324}"/>
              </a:ext>
            </a:extLst>
          </p:cNvPr>
          <p:cNvSpPr txBox="1"/>
          <p:nvPr/>
        </p:nvSpPr>
        <p:spPr>
          <a:xfrm>
            <a:off x="8671389" y="1053737"/>
            <a:ext cx="3431567" cy="2585323"/>
          </a:xfrm>
          <a:prstGeom prst="rect">
            <a:avLst/>
          </a:prstGeom>
          <a:solidFill>
            <a:schemeClr val="bg1"/>
          </a:solidFill>
          <a:ln>
            <a:solidFill>
              <a:schemeClr val="accent1"/>
            </a:solidFill>
          </a:ln>
        </p:spPr>
        <p:txBody>
          <a:bodyPr wrap="square" rtlCol="0">
            <a:spAutoFit/>
          </a:bodyPr>
          <a:lstStyle/>
          <a:p>
            <a:r>
              <a:rPr lang="en-GB" dirty="0"/>
              <a:t>Manual observations:</a:t>
            </a:r>
          </a:p>
          <a:p>
            <a:pPr marL="285750" indent="-285750">
              <a:buFont typeface="Courier New" panose="02070309020205020404" pitchFamily="49" charset="0"/>
              <a:buChar char="o"/>
            </a:pPr>
            <a:r>
              <a:rPr lang="en-GB" dirty="0"/>
              <a:t>Current and past weather conditions (thunderstorms, fog, snowfall, …)</a:t>
            </a:r>
          </a:p>
          <a:p>
            <a:pPr marL="285750" indent="-285750">
              <a:buFont typeface="Courier New" panose="02070309020205020404" pitchFamily="49" charset="0"/>
              <a:buChar char="o"/>
            </a:pPr>
            <a:r>
              <a:rPr lang="en-GB" dirty="0"/>
              <a:t>Ground state (frozen, …)</a:t>
            </a:r>
          </a:p>
          <a:p>
            <a:pPr marL="285750" indent="-285750">
              <a:buFont typeface="Courier New" panose="02070309020205020404" pitchFamily="49" charset="0"/>
              <a:buChar char="o"/>
            </a:pPr>
            <a:r>
              <a:rPr lang="en-GB" dirty="0"/>
              <a:t>Visibility</a:t>
            </a:r>
          </a:p>
          <a:p>
            <a:pPr marL="285750" indent="-285750">
              <a:buFont typeface="Courier New" panose="02070309020205020404" pitchFamily="49" charset="0"/>
              <a:buChar char="o"/>
            </a:pPr>
            <a:r>
              <a:rPr lang="en-GB" dirty="0"/>
              <a:t>Clouds (cloud cover)</a:t>
            </a:r>
          </a:p>
          <a:p>
            <a:pPr marL="285750" indent="-285750">
              <a:buFont typeface="Courier New" panose="02070309020205020404" pitchFamily="49" charset="0"/>
              <a:buChar char="o"/>
            </a:pPr>
            <a:r>
              <a:rPr lang="en-GB" dirty="0">
                <a:solidFill>
                  <a:srgbClr val="FF0000"/>
                </a:solidFill>
              </a:rPr>
              <a:t>Precipitation (rain &amp; snow) </a:t>
            </a:r>
          </a:p>
          <a:p>
            <a:pPr marL="285750" indent="-285750">
              <a:buFont typeface="Courier New" panose="02070309020205020404" pitchFamily="49" charset="0"/>
              <a:buChar char="o"/>
            </a:pPr>
            <a:r>
              <a:rPr lang="en-GB" dirty="0"/>
              <a:t>Temperature, ….</a:t>
            </a:r>
          </a:p>
        </p:txBody>
      </p:sp>
      <p:sp>
        <p:nvSpPr>
          <p:cNvPr id="10" name="Ellipse 9">
            <a:extLst>
              <a:ext uri="{FF2B5EF4-FFF2-40B4-BE49-F238E27FC236}">
                <a16:creationId xmlns:a16="http://schemas.microsoft.com/office/drawing/2014/main" id="{4EDB6A1C-E3F8-D996-2868-0D9A132BA12F}"/>
              </a:ext>
            </a:extLst>
          </p:cNvPr>
          <p:cNvSpPr/>
          <p:nvPr/>
        </p:nvSpPr>
        <p:spPr>
          <a:xfrm>
            <a:off x="10839236" y="4670926"/>
            <a:ext cx="698643" cy="8835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D7C62AA-30DC-6509-BD45-D1361530791E}"/>
              </a:ext>
            </a:extLst>
          </p:cNvPr>
          <p:cNvSpPr/>
          <p:nvPr/>
        </p:nvSpPr>
        <p:spPr>
          <a:xfrm>
            <a:off x="9123452" y="4670926"/>
            <a:ext cx="565078" cy="12161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56369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1B4F25CE-1B92-53CD-7A7B-46B8B5138E30}"/>
              </a:ext>
            </a:extLst>
          </p:cNvPr>
          <p:cNvPicPr>
            <a:picLocks noChangeAspect="1"/>
          </p:cNvPicPr>
          <p:nvPr/>
        </p:nvPicPr>
        <p:blipFill>
          <a:blip r:embed="rId3"/>
          <a:srcRect t="2899"/>
          <a:stretch/>
        </p:blipFill>
        <p:spPr>
          <a:xfrm>
            <a:off x="9551406" y="805070"/>
            <a:ext cx="2546193" cy="3285148"/>
          </a:xfrm>
          <a:prstGeom prst="rect">
            <a:avLst/>
          </a:prstGeom>
        </p:spPr>
      </p:pic>
      <p:sp>
        <p:nvSpPr>
          <p:cNvPr id="8" name="Titel 7">
            <a:extLst>
              <a:ext uri="{FF2B5EF4-FFF2-40B4-BE49-F238E27FC236}">
                <a16:creationId xmlns:a16="http://schemas.microsoft.com/office/drawing/2014/main" id="{F8E54271-7514-A44F-C4D2-D60DF448A5BE}"/>
              </a:ext>
            </a:extLst>
          </p:cNvPr>
          <p:cNvSpPr>
            <a:spLocks noGrp="1"/>
          </p:cNvSpPr>
          <p:nvPr>
            <p:ph type="title"/>
          </p:nvPr>
        </p:nvSpPr>
        <p:spPr/>
        <p:txBody>
          <a:bodyPr/>
          <a:lstStyle/>
          <a:p>
            <a:r>
              <a:rPr lang="de-DE" dirty="0">
                <a:solidFill>
                  <a:schemeClr val="tx1"/>
                </a:solidFill>
              </a:rPr>
              <a:t>1. </a:t>
            </a:r>
            <a:r>
              <a:rPr lang="de-DE" dirty="0" err="1">
                <a:solidFill>
                  <a:schemeClr val="tx1"/>
                </a:solidFill>
              </a:rPr>
              <a:t>Precipitation</a:t>
            </a:r>
            <a:r>
              <a:rPr lang="de-DE" dirty="0">
                <a:solidFill>
                  <a:schemeClr val="tx1"/>
                </a:solidFill>
              </a:rPr>
              <a:t> </a:t>
            </a:r>
            <a:r>
              <a:rPr lang="de-DE" dirty="0" err="1">
                <a:solidFill>
                  <a:schemeClr val="tx1"/>
                </a:solidFill>
              </a:rPr>
              <a:t>gauges</a:t>
            </a:r>
            <a:endParaRPr lang="de-DE" dirty="0">
              <a:solidFill>
                <a:schemeClr val="tx1"/>
              </a:solidFill>
            </a:endParaRPr>
          </a:p>
        </p:txBody>
      </p:sp>
      <p:sp>
        <p:nvSpPr>
          <p:cNvPr id="9" name="Inhaltsplatzhalter 8">
            <a:extLst>
              <a:ext uri="{FF2B5EF4-FFF2-40B4-BE49-F238E27FC236}">
                <a16:creationId xmlns:a16="http://schemas.microsoft.com/office/drawing/2014/main" id="{73A0D0F7-4FB5-C0D3-6429-3C85104E948C}"/>
              </a:ext>
            </a:extLst>
          </p:cNvPr>
          <p:cNvSpPr>
            <a:spLocks noGrp="1"/>
          </p:cNvSpPr>
          <p:nvPr>
            <p:ph idx="1"/>
          </p:nvPr>
        </p:nvSpPr>
        <p:spPr>
          <a:xfrm>
            <a:off x="424449" y="921827"/>
            <a:ext cx="5444824" cy="5733086"/>
          </a:xfrm>
        </p:spPr>
        <p:txBody>
          <a:bodyPr/>
          <a:lstStyle/>
          <a:p>
            <a:pPr marL="285750" indent="-285750">
              <a:buFont typeface="Wingdings" panose="05000000000000000000" pitchFamily="2" charset="2"/>
              <a:buChar char="§"/>
            </a:pPr>
            <a:r>
              <a:rPr lang="en-GB" u="sng" dirty="0"/>
              <a:t>Weighing bucket precipitation gauges</a:t>
            </a:r>
            <a:r>
              <a:rPr lang="en-GB" dirty="0"/>
              <a:t>: </a:t>
            </a:r>
            <a:r>
              <a:rPr lang="en-GB" b="1" dirty="0"/>
              <a:t>MPS TRWS</a:t>
            </a:r>
          </a:p>
          <a:p>
            <a:pPr marL="465138" lvl="1" indent="-285750">
              <a:buFont typeface="Wingdings" panose="05000000000000000000" pitchFamily="2" charset="2"/>
              <a:buChar char="§"/>
            </a:pPr>
            <a:r>
              <a:rPr lang="en-GB" dirty="0"/>
              <a:t>2 gauge types </a:t>
            </a:r>
          </a:p>
          <a:p>
            <a:pPr lvl="2" indent="0">
              <a:buNone/>
            </a:pPr>
            <a:r>
              <a:rPr lang="en-GB" b="1" dirty="0"/>
              <a:t>	</a:t>
            </a:r>
          </a:p>
          <a:p>
            <a:pPr lvl="2" indent="0">
              <a:buNone/>
            </a:pPr>
            <a:r>
              <a:rPr lang="en-GB" b="1" dirty="0"/>
              <a:t>	405</a:t>
            </a:r>
            <a:r>
              <a:rPr lang="en-GB" dirty="0"/>
              <a:t>                                               </a:t>
            </a:r>
            <a:r>
              <a:rPr lang="en-GB" b="1" dirty="0"/>
              <a:t>503</a:t>
            </a:r>
            <a:r>
              <a:rPr lang="en-GB" dirty="0"/>
              <a:t> </a:t>
            </a:r>
          </a:p>
        </p:txBody>
      </p:sp>
      <p:sp>
        <p:nvSpPr>
          <p:cNvPr id="6" name="Foliennummernplatzhalter 5">
            <a:extLst>
              <a:ext uri="{FF2B5EF4-FFF2-40B4-BE49-F238E27FC236}">
                <a16:creationId xmlns:a16="http://schemas.microsoft.com/office/drawing/2014/main" id="{8226F8F6-109D-B149-2D87-5DF12CB5B046}"/>
              </a:ext>
            </a:extLst>
          </p:cNvPr>
          <p:cNvSpPr>
            <a:spLocks noGrp="1"/>
          </p:cNvSpPr>
          <p:nvPr>
            <p:ph type="sldNum" sz="quarter" idx="15"/>
          </p:nvPr>
        </p:nvSpPr>
        <p:spPr/>
        <p:txBody>
          <a:bodyPr/>
          <a:lstStyle/>
          <a:p>
            <a:fld id="{9419B8D7-4B09-4587-AE34-C8E98D5D215D}" type="slidenum">
              <a:rPr lang="de-AT" noProof="0" smtClean="0"/>
              <a:pPr/>
              <a:t>5</a:t>
            </a:fld>
            <a:endParaRPr lang="de-AT" noProof="0" dirty="0"/>
          </a:p>
        </p:txBody>
      </p:sp>
      <p:sp>
        <p:nvSpPr>
          <p:cNvPr id="11" name="Inhaltsplatzhalter 8">
            <a:extLst>
              <a:ext uri="{FF2B5EF4-FFF2-40B4-BE49-F238E27FC236}">
                <a16:creationId xmlns:a16="http://schemas.microsoft.com/office/drawing/2014/main" id="{F791919D-1D2F-65AE-31B8-4595800E0B98}"/>
              </a:ext>
            </a:extLst>
          </p:cNvPr>
          <p:cNvSpPr txBox="1">
            <a:spLocks/>
          </p:cNvSpPr>
          <p:nvPr/>
        </p:nvSpPr>
        <p:spPr>
          <a:xfrm>
            <a:off x="5988121" y="815811"/>
            <a:ext cx="4608804" cy="4506970"/>
          </a:xfrm>
          <a:prstGeom prst="rect">
            <a:avLst/>
          </a:prstGeom>
        </p:spPr>
        <p:txBody>
          <a:bodyPr vert="horz" lIns="91440" tIns="0" rIns="91440" bIns="45720" rtlCol="0">
            <a:noAutofit/>
          </a:bodyPr>
          <a:lstStyle>
            <a:lvl1pPr marL="0" indent="0" algn="l" defTabSz="914400" rtl="0" eaLnBrk="1" latinLnBrk="0" hangingPunct="1">
              <a:lnSpc>
                <a:spcPct val="85000"/>
              </a:lnSpc>
              <a:spcBef>
                <a:spcPts val="400"/>
              </a:spcBef>
              <a:buFontTx/>
              <a:buNone/>
              <a:defRPr sz="1800" kern="1200">
                <a:solidFill>
                  <a:schemeClr val="tx1"/>
                </a:solidFill>
                <a:latin typeface="+mn-lt"/>
                <a:ea typeface="+mn-ea"/>
                <a:cs typeface="+mn-cs"/>
              </a:defRPr>
            </a:lvl1pPr>
            <a:lvl2pPr marL="179388" indent="-179388" algn="l" defTabSz="914400" rtl="0" eaLnBrk="1" latinLnBrk="0" hangingPunct="1">
              <a:lnSpc>
                <a:spcPct val="85000"/>
              </a:lnSpc>
              <a:spcBef>
                <a:spcPts val="300"/>
              </a:spcBef>
              <a:buClr>
                <a:schemeClr val="accent1"/>
              </a:buClr>
              <a:buSzPct val="125000"/>
              <a:buFont typeface="Arial" panose="020B0604020202020204" pitchFamily="34" charset="0"/>
              <a:buChar char="•"/>
              <a:defRPr sz="1800" kern="1200">
                <a:solidFill>
                  <a:schemeClr val="tx1"/>
                </a:solidFill>
                <a:latin typeface="+mn-lt"/>
                <a:ea typeface="+mn-ea"/>
                <a:cs typeface="+mn-cs"/>
              </a:defRPr>
            </a:lvl2pPr>
            <a:lvl3pPr marL="358775" indent="-179388" algn="l" defTabSz="914400" rtl="0" eaLnBrk="1" latinLnBrk="0" hangingPunct="1">
              <a:lnSpc>
                <a:spcPct val="85000"/>
              </a:lnSpc>
              <a:spcBef>
                <a:spcPts val="200"/>
              </a:spcBef>
              <a:buClr>
                <a:schemeClr val="accent1"/>
              </a:buClr>
              <a:buSzPct val="100000"/>
              <a:buFont typeface="Wingdings" panose="05000000000000000000" pitchFamily="2" charset="2"/>
              <a:buChar char="§"/>
              <a:defRPr sz="1800" kern="1200">
                <a:solidFill>
                  <a:schemeClr val="tx1"/>
                </a:solidFill>
                <a:latin typeface="+mn-lt"/>
                <a:ea typeface="+mn-ea"/>
                <a:cs typeface="+mn-cs"/>
              </a:defRPr>
            </a:lvl3pPr>
            <a:lvl4pPr marL="536575" indent="-131763" algn="l" defTabSz="914400" rtl="0" eaLnBrk="1" latinLnBrk="0" hangingPunct="1">
              <a:lnSpc>
                <a:spcPct val="85000"/>
              </a:lnSpc>
              <a:spcBef>
                <a:spcPts val="100"/>
              </a:spcBef>
              <a:buClr>
                <a:schemeClr val="tx2"/>
              </a:buClr>
              <a:buSzPct val="125000"/>
              <a:buFont typeface="Arial" panose="020B0604020202020204" pitchFamily="34" charset="0"/>
              <a:buChar char="•"/>
              <a:defRPr sz="1800" kern="1200">
                <a:solidFill>
                  <a:schemeClr val="tx1"/>
                </a:solidFill>
                <a:latin typeface="+mn-lt"/>
                <a:ea typeface="+mn-ea"/>
                <a:cs typeface="+mn-cs"/>
              </a:defRPr>
            </a:lvl4pPr>
            <a:lvl5pPr marL="715963" indent="-139700" algn="l" defTabSz="914400" rtl="0" eaLnBrk="1" latinLnBrk="0" hangingPunct="1">
              <a:lnSpc>
                <a:spcPct val="85000"/>
              </a:lnSpc>
              <a:spcBef>
                <a:spcPts val="100"/>
              </a:spcBef>
              <a:buClr>
                <a:schemeClr val="tx2"/>
              </a:buClr>
              <a:buSzPct val="100000"/>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
            </a:pPr>
            <a:r>
              <a:rPr lang="en-GB" u="sng" dirty="0"/>
              <a:t>Tipping bucket gauges</a:t>
            </a:r>
          </a:p>
          <a:p>
            <a:pPr lvl="1" indent="0">
              <a:buNone/>
            </a:pPr>
            <a:r>
              <a:rPr lang="en-GB" u="sng" dirty="0"/>
              <a:t> </a:t>
            </a:r>
            <a:endParaRPr lang="en-GB" dirty="0"/>
          </a:p>
          <a:p>
            <a:pPr marL="465138" lvl="1" indent="-285750">
              <a:buFont typeface="Wingdings" panose="05000000000000000000" pitchFamily="2" charset="2"/>
              <a:buChar char="§"/>
            </a:pPr>
            <a:r>
              <a:rPr lang="en-GB" b="1" dirty="0" err="1"/>
              <a:t>Paar</a:t>
            </a:r>
            <a:r>
              <a:rPr lang="en-GB" b="1" dirty="0"/>
              <a:t> AP23</a:t>
            </a:r>
            <a:endParaRPr lang="en-GB" dirty="0"/>
          </a:p>
          <a:p>
            <a:pPr marL="644525" lvl="2" indent="-285750"/>
            <a:r>
              <a:rPr lang="en-GB" dirty="0"/>
              <a:t>orifice size: 500 cm²</a:t>
            </a:r>
          </a:p>
          <a:p>
            <a:pPr lvl="1" indent="0">
              <a:buNone/>
            </a:pPr>
            <a:endParaRPr lang="en-GB" dirty="0"/>
          </a:p>
          <a:p>
            <a:pPr lvl="1" indent="0">
              <a:buNone/>
            </a:pPr>
            <a:endParaRPr lang="en-GB" dirty="0"/>
          </a:p>
          <a:p>
            <a:pPr lvl="1" indent="0">
              <a:buNone/>
            </a:pPr>
            <a:endParaRPr lang="en-GB" dirty="0"/>
          </a:p>
          <a:p>
            <a:pPr lvl="1" indent="0">
              <a:buNone/>
            </a:pPr>
            <a:endParaRPr lang="en-GB" dirty="0"/>
          </a:p>
          <a:p>
            <a:pPr lvl="1" indent="0">
              <a:buNone/>
            </a:pPr>
            <a:endParaRPr lang="en-GB" dirty="0"/>
          </a:p>
          <a:p>
            <a:pPr lvl="1" indent="0">
              <a:buNone/>
            </a:pPr>
            <a:endParaRPr lang="en-GB" dirty="0"/>
          </a:p>
          <a:p>
            <a:pPr lvl="1" indent="0">
              <a:buNone/>
            </a:pPr>
            <a:endParaRPr lang="en-GB" dirty="0"/>
          </a:p>
          <a:p>
            <a:pPr lvl="1" indent="0">
              <a:buNone/>
            </a:pPr>
            <a:endParaRPr lang="en-GB" dirty="0"/>
          </a:p>
          <a:p>
            <a:pPr lvl="1" indent="0">
              <a:buNone/>
            </a:pPr>
            <a:endParaRPr lang="en-GB" dirty="0"/>
          </a:p>
          <a:p>
            <a:pPr marL="465138" lvl="1" indent="-285750">
              <a:buFont typeface="Wingdings" panose="05000000000000000000" pitchFamily="2" charset="2"/>
              <a:buChar char="§"/>
            </a:pPr>
            <a:r>
              <a:rPr lang="en-GB" b="1" dirty="0" err="1"/>
              <a:t>Meteoservis</a:t>
            </a:r>
            <a:r>
              <a:rPr lang="en-GB" b="1" dirty="0"/>
              <a:t> MR3H-F </a:t>
            </a:r>
          </a:p>
          <a:p>
            <a:pPr marL="644525" lvl="2" indent="-285750"/>
            <a:r>
              <a:rPr lang="en-GB" dirty="0"/>
              <a:t>orifice size: 500 cm²</a:t>
            </a:r>
          </a:p>
          <a:p>
            <a:pPr marL="465138" lvl="1" indent="-285750">
              <a:buFont typeface="Wingdings" panose="05000000000000000000" pitchFamily="2" charset="2"/>
              <a:buChar char="§"/>
            </a:pPr>
            <a:endParaRPr lang="en-GB" dirty="0"/>
          </a:p>
        </p:txBody>
      </p:sp>
      <p:pic>
        <p:nvPicPr>
          <p:cNvPr id="12" name="Grafik 11">
            <a:extLst>
              <a:ext uri="{FF2B5EF4-FFF2-40B4-BE49-F238E27FC236}">
                <a16:creationId xmlns:a16="http://schemas.microsoft.com/office/drawing/2014/main" id="{4F461254-A9AA-0B6B-1AD3-C93A3AB60FCF}"/>
              </a:ext>
            </a:extLst>
          </p:cNvPr>
          <p:cNvPicPr>
            <a:picLocks noChangeAspect="1"/>
          </p:cNvPicPr>
          <p:nvPr/>
        </p:nvPicPr>
        <p:blipFill>
          <a:blip r:embed="rId4"/>
          <a:stretch>
            <a:fillRect/>
          </a:stretch>
        </p:blipFill>
        <p:spPr>
          <a:xfrm>
            <a:off x="6703544" y="1828718"/>
            <a:ext cx="1788605" cy="2333775"/>
          </a:xfrm>
          <a:prstGeom prst="rect">
            <a:avLst/>
          </a:prstGeom>
        </p:spPr>
      </p:pic>
      <p:pic>
        <p:nvPicPr>
          <p:cNvPr id="13" name="Grafik 12">
            <a:extLst>
              <a:ext uri="{FF2B5EF4-FFF2-40B4-BE49-F238E27FC236}">
                <a16:creationId xmlns:a16="http://schemas.microsoft.com/office/drawing/2014/main" id="{67A164FB-7E86-61B3-7FBE-34B93E76BC2B}"/>
              </a:ext>
            </a:extLst>
          </p:cNvPr>
          <p:cNvPicPr>
            <a:picLocks noChangeAspect="1"/>
          </p:cNvPicPr>
          <p:nvPr/>
        </p:nvPicPr>
        <p:blipFill>
          <a:blip r:embed="rId5"/>
          <a:stretch>
            <a:fillRect/>
          </a:stretch>
        </p:blipFill>
        <p:spPr>
          <a:xfrm>
            <a:off x="6665320" y="4944195"/>
            <a:ext cx="1404938" cy="1710719"/>
          </a:xfrm>
          <a:prstGeom prst="rect">
            <a:avLst/>
          </a:prstGeom>
        </p:spPr>
      </p:pic>
      <p:pic>
        <p:nvPicPr>
          <p:cNvPr id="14" name="Grafik 13">
            <a:extLst>
              <a:ext uri="{FF2B5EF4-FFF2-40B4-BE49-F238E27FC236}">
                <a16:creationId xmlns:a16="http://schemas.microsoft.com/office/drawing/2014/main" id="{69424114-195B-50A1-D9B4-A3ADF76F7A68}"/>
              </a:ext>
            </a:extLst>
          </p:cNvPr>
          <p:cNvPicPr>
            <a:picLocks noChangeAspect="1"/>
          </p:cNvPicPr>
          <p:nvPr/>
        </p:nvPicPr>
        <p:blipFill>
          <a:blip r:embed="rId6"/>
          <a:stretch>
            <a:fillRect/>
          </a:stretch>
        </p:blipFill>
        <p:spPr>
          <a:xfrm>
            <a:off x="8097838" y="4944195"/>
            <a:ext cx="1373311" cy="1085413"/>
          </a:xfrm>
          <a:prstGeom prst="rect">
            <a:avLst/>
          </a:prstGeom>
        </p:spPr>
      </p:pic>
      <p:pic>
        <p:nvPicPr>
          <p:cNvPr id="15" name="Grafik 14">
            <a:extLst>
              <a:ext uri="{FF2B5EF4-FFF2-40B4-BE49-F238E27FC236}">
                <a16:creationId xmlns:a16="http://schemas.microsoft.com/office/drawing/2014/main" id="{10D3F707-1933-7A4A-8DD1-F1E9C9FA7B9F}"/>
              </a:ext>
            </a:extLst>
          </p:cNvPr>
          <p:cNvPicPr>
            <a:picLocks noChangeAspect="1"/>
          </p:cNvPicPr>
          <p:nvPr/>
        </p:nvPicPr>
        <p:blipFill>
          <a:blip r:embed="rId7"/>
          <a:stretch>
            <a:fillRect/>
          </a:stretch>
        </p:blipFill>
        <p:spPr>
          <a:xfrm>
            <a:off x="9634264" y="4091221"/>
            <a:ext cx="2027101" cy="2581886"/>
          </a:xfrm>
          <a:prstGeom prst="rect">
            <a:avLst/>
          </a:prstGeom>
        </p:spPr>
      </p:pic>
      <p:pic>
        <p:nvPicPr>
          <p:cNvPr id="17" name="Grafik 16">
            <a:extLst>
              <a:ext uri="{FF2B5EF4-FFF2-40B4-BE49-F238E27FC236}">
                <a16:creationId xmlns:a16="http://schemas.microsoft.com/office/drawing/2014/main" id="{1B2FC61E-22E9-8FB2-807B-0CA0C597997C}"/>
              </a:ext>
            </a:extLst>
          </p:cNvPr>
          <p:cNvPicPr>
            <a:picLocks noChangeAspect="1"/>
          </p:cNvPicPr>
          <p:nvPr/>
        </p:nvPicPr>
        <p:blipFill>
          <a:blip r:embed="rId8">
            <a:extLst>
              <a:ext uri="{28A0092B-C50C-407E-A947-70E740481C1C}">
                <a14:useLocalDpi xmlns:a14="http://schemas.microsoft.com/office/drawing/2010/main" val="0"/>
              </a:ext>
            </a:extLst>
          </a:blip>
          <a:srcRect b="20802"/>
          <a:stretch/>
        </p:blipFill>
        <p:spPr>
          <a:xfrm>
            <a:off x="3379761" y="2733899"/>
            <a:ext cx="1890492" cy="2956246"/>
          </a:xfrm>
          <a:prstGeom prst="rect">
            <a:avLst/>
          </a:prstGeom>
        </p:spPr>
      </p:pic>
      <p:pic>
        <p:nvPicPr>
          <p:cNvPr id="19" name="Grafik 18">
            <a:extLst>
              <a:ext uri="{FF2B5EF4-FFF2-40B4-BE49-F238E27FC236}">
                <a16:creationId xmlns:a16="http://schemas.microsoft.com/office/drawing/2014/main" id="{B3F93E7E-268F-3C7D-7C66-CAAB07DF6A1A}"/>
              </a:ext>
            </a:extLst>
          </p:cNvPr>
          <p:cNvPicPr>
            <a:picLocks noChangeAspect="1"/>
          </p:cNvPicPr>
          <p:nvPr/>
        </p:nvPicPr>
        <p:blipFill>
          <a:blip r:embed="rId9"/>
          <a:stretch>
            <a:fillRect/>
          </a:stretch>
        </p:blipFill>
        <p:spPr>
          <a:xfrm>
            <a:off x="838200" y="2713736"/>
            <a:ext cx="1780966" cy="2976409"/>
          </a:xfrm>
          <a:prstGeom prst="rect">
            <a:avLst/>
          </a:prstGeom>
        </p:spPr>
      </p:pic>
      <p:sp>
        <p:nvSpPr>
          <p:cNvPr id="2" name="Textfeld 1">
            <a:extLst>
              <a:ext uri="{FF2B5EF4-FFF2-40B4-BE49-F238E27FC236}">
                <a16:creationId xmlns:a16="http://schemas.microsoft.com/office/drawing/2014/main" id="{FAAB3972-8F3A-9BF1-EDF7-80DC89A1E0B7}"/>
              </a:ext>
            </a:extLst>
          </p:cNvPr>
          <p:cNvSpPr txBox="1"/>
          <p:nvPr/>
        </p:nvSpPr>
        <p:spPr>
          <a:xfrm>
            <a:off x="685085" y="2359167"/>
            <a:ext cx="2477557" cy="369332"/>
          </a:xfrm>
          <a:prstGeom prst="rect">
            <a:avLst/>
          </a:prstGeom>
          <a:noFill/>
        </p:spPr>
        <p:txBody>
          <a:bodyPr wrap="square" rtlCol="0">
            <a:spAutoFit/>
          </a:bodyPr>
          <a:lstStyle/>
          <a:p>
            <a:r>
              <a:rPr lang="de-DE" dirty="0" err="1"/>
              <a:t>orifice</a:t>
            </a:r>
            <a:r>
              <a:rPr lang="de-DE" dirty="0"/>
              <a:t> </a:t>
            </a:r>
            <a:r>
              <a:rPr lang="de-DE" dirty="0" err="1"/>
              <a:t>size</a:t>
            </a:r>
            <a:r>
              <a:rPr lang="de-DE" dirty="0"/>
              <a:t>: 400 cm²</a:t>
            </a:r>
          </a:p>
        </p:txBody>
      </p:sp>
      <p:sp>
        <p:nvSpPr>
          <p:cNvPr id="3" name="Textfeld 2">
            <a:extLst>
              <a:ext uri="{FF2B5EF4-FFF2-40B4-BE49-F238E27FC236}">
                <a16:creationId xmlns:a16="http://schemas.microsoft.com/office/drawing/2014/main" id="{4B323243-E177-4C15-5E48-E09500DFC5AC}"/>
              </a:ext>
            </a:extLst>
          </p:cNvPr>
          <p:cNvSpPr txBox="1"/>
          <p:nvPr/>
        </p:nvSpPr>
        <p:spPr>
          <a:xfrm>
            <a:off x="3348058" y="2350694"/>
            <a:ext cx="2476948" cy="369332"/>
          </a:xfrm>
          <a:prstGeom prst="rect">
            <a:avLst/>
          </a:prstGeom>
          <a:noFill/>
        </p:spPr>
        <p:txBody>
          <a:bodyPr wrap="square" rtlCol="0">
            <a:spAutoFit/>
          </a:bodyPr>
          <a:lstStyle/>
          <a:p>
            <a:r>
              <a:rPr lang="de-DE" dirty="0" err="1"/>
              <a:t>orifice</a:t>
            </a:r>
            <a:r>
              <a:rPr lang="de-DE" dirty="0"/>
              <a:t> </a:t>
            </a:r>
            <a:r>
              <a:rPr lang="de-DE" dirty="0" err="1"/>
              <a:t>size</a:t>
            </a:r>
            <a:r>
              <a:rPr lang="de-DE" dirty="0"/>
              <a:t>: 500 cm²</a:t>
            </a:r>
          </a:p>
        </p:txBody>
      </p:sp>
      <p:sp>
        <p:nvSpPr>
          <p:cNvPr id="5" name="Ellipse 4">
            <a:extLst>
              <a:ext uri="{FF2B5EF4-FFF2-40B4-BE49-F238E27FC236}">
                <a16:creationId xmlns:a16="http://schemas.microsoft.com/office/drawing/2014/main" id="{7E7C3E49-1410-0271-158B-69BA0319B8D4}"/>
              </a:ext>
            </a:extLst>
          </p:cNvPr>
          <p:cNvSpPr/>
          <p:nvPr/>
        </p:nvSpPr>
        <p:spPr>
          <a:xfrm>
            <a:off x="4588013" y="2728499"/>
            <a:ext cx="581816" cy="547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8CD8A469-3C6A-549E-6EF0-06D85C3531FE}"/>
              </a:ext>
            </a:extLst>
          </p:cNvPr>
          <p:cNvSpPr txBox="1"/>
          <p:nvPr/>
        </p:nvSpPr>
        <p:spPr>
          <a:xfrm>
            <a:off x="2716658" y="6044786"/>
            <a:ext cx="3714478" cy="646331"/>
          </a:xfrm>
          <a:prstGeom prst="rect">
            <a:avLst/>
          </a:prstGeom>
          <a:noFill/>
          <a:ln>
            <a:solidFill>
              <a:srgbClr val="FF0000"/>
            </a:solidFill>
          </a:ln>
        </p:spPr>
        <p:txBody>
          <a:bodyPr wrap="none" rtlCol="0">
            <a:spAutoFit/>
          </a:bodyPr>
          <a:lstStyle/>
          <a:p>
            <a:r>
              <a:rPr lang="en-GB" dirty="0"/>
              <a:t>Precipitation monitor (Thies </a:t>
            </a:r>
            <a:r>
              <a:rPr lang="en-GB" dirty="0" err="1"/>
              <a:t>Clima</a:t>
            </a:r>
            <a:r>
              <a:rPr lang="en-GB" dirty="0"/>
              <a:t>): </a:t>
            </a:r>
          </a:p>
          <a:p>
            <a:r>
              <a:rPr lang="en-GB" dirty="0"/>
              <a:t>Start and end of precipitation events</a:t>
            </a:r>
          </a:p>
        </p:txBody>
      </p:sp>
      <p:cxnSp>
        <p:nvCxnSpPr>
          <p:cNvPr id="18" name="Verbinder: gewinkelt 17">
            <a:extLst>
              <a:ext uri="{FF2B5EF4-FFF2-40B4-BE49-F238E27FC236}">
                <a16:creationId xmlns:a16="http://schemas.microsoft.com/office/drawing/2014/main" id="{18C0E9D9-4A52-82EF-66A8-023B2456756D}"/>
              </a:ext>
            </a:extLst>
          </p:cNvPr>
          <p:cNvCxnSpPr>
            <a:cxnSpLocks/>
            <a:endCxn id="5" idx="6"/>
          </p:cNvCxnSpPr>
          <p:nvPr/>
        </p:nvCxnSpPr>
        <p:spPr>
          <a:xfrm rot="16200000" flipV="1">
            <a:off x="4131301" y="4040646"/>
            <a:ext cx="3042668" cy="965612"/>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Ellipse 21">
            <a:extLst>
              <a:ext uri="{FF2B5EF4-FFF2-40B4-BE49-F238E27FC236}">
                <a16:creationId xmlns:a16="http://schemas.microsoft.com/office/drawing/2014/main" id="{D8CD985B-172D-508A-834B-842FA77B82A5}"/>
              </a:ext>
            </a:extLst>
          </p:cNvPr>
          <p:cNvSpPr/>
          <p:nvPr/>
        </p:nvSpPr>
        <p:spPr>
          <a:xfrm>
            <a:off x="6657713" y="2070067"/>
            <a:ext cx="581816" cy="547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7" name="Verbinder: gewinkelt 26">
            <a:extLst>
              <a:ext uri="{FF2B5EF4-FFF2-40B4-BE49-F238E27FC236}">
                <a16:creationId xmlns:a16="http://schemas.microsoft.com/office/drawing/2014/main" id="{8E9DC4B9-6E9A-9ADB-CA06-95D77C6D5714}"/>
              </a:ext>
            </a:extLst>
          </p:cNvPr>
          <p:cNvCxnSpPr>
            <a:cxnSpLocks/>
          </p:cNvCxnSpPr>
          <p:nvPr/>
        </p:nvCxnSpPr>
        <p:spPr>
          <a:xfrm rot="5400000" flipH="1" flipV="1">
            <a:off x="6056151" y="2424926"/>
            <a:ext cx="656482" cy="497901"/>
          </a:xfrm>
          <a:prstGeom prst="bentConnector3">
            <a:avLst>
              <a:gd name="adj1" fmla="val 9963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Fußzeilenplatzhalter 2"/>
          <p:cNvSpPr txBox="1">
            <a:spLocks/>
          </p:cNvSpPr>
          <p:nvPr/>
        </p:nvSpPr>
        <p:spPr>
          <a:xfrm>
            <a:off x="131338" y="6654913"/>
            <a:ext cx="1792525" cy="180461"/>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000" dirty="0"/>
              <a:t>© GeoSphere Austria</a:t>
            </a:r>
            <a:endParaRPr lang="de-AT" sz="1000" dirty="0"/>
          </a:p>
        </p:txBody>
      </p:sp>
      <p:sp>
        <p:nvSpPr>
          <p:cNvPr id="10" name="Textfeld 9">
            <a:extLst>
              <a:ext uri="{FF2B5EF4-FFF2-40B4-BE49-F238E27FC236}">
                <a16:creationId xmlns:a16="http://schemas.microsoft.com/office/drawing/2014/main" id="{1FD327D1-436D-9BC8-DB14-CD2B1CD36F8E}"/>
              </a:ext>
            </a:extLst>
          </p:cNvPr>
          <p:cNvSpPr txBox="1"/>
          <p:nvPr/>
        </p:nvSpPr>
        <p:spPr>
          <a:xfrm>
            <a:off x="5270253" y="153647"/>
            <a:ext cx="6724730" cy="400110"/>
          </a:xfrm>
          <a:prstGeom prst="rect">
            <a:avLst/>
          </a:prstGeom>
          <a:noFill/>
        </p:spPr>
        <p:txBody>
          <a:bodyPr wrap="square" rtlCol="0">
            <a:spAutoFit/>
          </a:bodyPr>
          <a:lstStyle/>
          <a:p>
            <a:r>
              <a:rPr lang="de-DE" sz="2000" b="1" dirty="0"/>
              <a:t>All </a:t>
            </a:r>
            <a:r>
              <a:rPr lang="de-DE" sz="2000" b="1" dirty="0" err="1"/>
              <a:t>gauges</a:t>
            </a:r>
            <a:r>
              <a:rPr lang="de-DE" sz="2000" b="1" dirty="0"/>
              <a:t> </a:t>
            </a:r>
            <a:r>
              <a:rPr lang="de-DE" sz="2000" b="1" dirty="0" err="1"/>
              <a:t>are</a:t>
            </a:r>
            <a:r>
              <a:rPr lang="de-DE" sz="2000" b="1" dirty="0"/>
              <a:t> </a:t>
            </a:r>
            <a:r>
              <a:rPr lang="de-DE" sz="2000" b="1" dirty="0" err="1"/>
              <a:t>heated</a:t>
            </a:r>
            <a:r>
              <a:rPr lang="de-DE" sz="2000" b="1" dirty="0"/>
              <a:t>, and </a:t>
            </a:r>
            <a:r>
              <a:rPr lang="de-DE" sz="2000" b="1" dirty="0" err="1"/>
              <a:t>operated</a:t>
            </a:r>
            <a:r>
              <a:rPr lang="de-DE" sz="2000" b="1" dirty="0"/>
              <a:t> </a:t>
            </a:r>
            <a:r>
              <a:rPr lang="de-DE" sz="2000" b="1" dirty="0" err="1"/>
              <a:t>without</a:t>
            </a:r>
            <a:r>
              <a:rPr lang="de-DE" sz="2000" b="1" dirty="0"/>
              <a:t> </a:t>
            </a:r>
            <a:r>
              <a:rPr lang="de-DE" sz="2000" b="1" dirty="0" err="1"/>
              <a:t>windshield</a:t>
            </a:r>
            <a:r>
              <a:rPr lang="de-DE" sz="2000" b="1" dirty="0"/>
              <a:t>.</a:t>
            </a:r>
          </a:p>
        </p:txBody>
      </p:sp>
      <p:sp>
        <p:nvSpPr>
          <p:cNvPr id="21" name="Textfeld 20">
            <a:extLst>
              <a:ext uri="{FF2B5EF4-FFF2-40B4-BE49-F238E27FC236}">
                <a16:creationId xmlns:a16="http://schemas.microsoft.com/office/drawing/2014/main" id="{ED3F644E-867C-CD0D-8CB8-45366B6AFA4F}"/>
              </a:ext>
            </a:extLst>
          </p:cNvPr>
          <p:cNvSpPr txBox="1"/>
          <p:nvPr/>
        </p:nvSpPr>
        <p:spPr>
          <a:xfrm>
            <a:off x="5270253" y="444222"/>
            <a:ext cx="6096000" cy="369332"/>
          </a:xfrm>
          <a:prstGeom prst="rect">
            <a:avLst/>
          </a:prstGeom>
          <a:noFill/>
        </p:spPr>
        <p:txBody>
          <a:bodyPr wrap="square">
            <a:spAutoFit/>
          </a:bodyPr>
          <a:lstStyle/>
          <a:p>
            <a:r>
              <a:rPr lang="en-GB" b="1" dirty="0"/>
              <a:t>Resolution: 0.1 mm</a:t>
            </a:r>
            <a:endParaRPr lang="de-DE" b="1" dirty="0"/>
          </a:p>
        </p:txBody>
      </p:sp>
    </p:spTree>
    <p:extLst>
      <p:ext uri="{BB962C8B-B14F-4D97-AF65-F5344CB8AC3E}">
        <p14:creationId xmlns:p14="http://schemas.microsoft.com/office/powerpoint/2010/main" val="3710710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22"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2E377C-641F-5FB7-7872-A26F908C9669}"/>
              </a:ext>
            </a:extLst>
          </p:cNvPr>
          <p:cNvSpPr>
            <a:spLocks noGrp="1"/>
          </p:cNvSpPr>
          <p:nvPr>
            <p:ph type="title"/>
          </p:nvPr>
        </p:nvSpPr>
        <p:spPr>
          <a:xfrm>
            <a:off x="838200" y="203086"/>
            <a:ext cx="10757452" cy="392257"/>
          </a:xfrm>
        </p:spPr>
        <p:txBody>
          <a:bodyPr/>
          <a:lstStyle/>
          <a:p>
            <a:r>
              <a:rPr lang="en-GB" dirty="0">
                <a:solidFill>
                  <a:schemeClr val="tx1"/>
                </a:solidFill>
              </a:rPr>
              <a:t>1. Vertical distribution – tipping bucket gauges (TBG) ; weighing gauges (WG) </a:t>
            </a:r>
          </a:p>
        </p:txBody>
      </p:sp>
      <p:sp>
        <p:nvSpPr>
          <p:cNvPr id="4" name="Foliennummernplatzhalter 3">
            <a:extLst>
              <a:ext uri="{FF2B5EF4-FFF2-40B4-BE49-F238E27FC236}">
                <a16:creationId xmlns:a16="http://schemas.microsoft.com/office/drawing/2014/main" id="{0B09DCF6-88C5-AC4E-E65D-D348F8A2CA3B}"/>
              </a:ext>
            </a:extLst>
          </p:cNvPr>
          <p:cNvSpPr>
            <a:spLocks noGrp="1"/>
          </p:cNvSpPr>
          <p:nvPr>
            <p:ph type="sldNum" sz="quarter" idx="11"/>
          </p:nvPr>
        </p:nvSpPr>
        <p:spPr/>
        <p:txBody>
          <a:bodyPr/>
          <a:lstStyle/>
          <a:p>
            <a:fld id="{9419B8D7-4B09-4587-AE34-C8E98D5D215D}" type="slidenum">
              <a:rPr lang="de-AT" noProof="0" smtClean="0"/>
              <a:pPr/>
              <a:t>6</a:t>
            </a:fld>
            <a:endParaRPr lang="de-AT" noProof="0" dirty="0"/>
          </a:p>
        </p:txBody>
      </p:sp>
      <p:pic>
        <p:nvPicPr>
          <p:cNvPr id="10" name="Grafik 9">
            <a:extLst>
              <a:ext uri="{FF2B5EF4-FFF2-40B4-BE49-F238E27FC236}">
                <a16:creationId xmlns:a16="http://schemas.microsoft.com/office/drawing/2014/main" id="{12BBC648-1DDE-B6B0-D48F-422B5DB0EC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67474" y="832211"/>
            <a:ext cx="8485835" cy="5608871"/>
          </a:xfrm>
          <a:prstGeom prst="rect">
            <a:avLst/>
          </a:prstGeom>
          <a:ln>
            <a:solidFill>
              <a:schemeClr val="accent1"/>
            </a:solidFill>
          </a:ln>
        </p:spPr>
      </p:pic>
      <p:pic>
        <p:nvPicPr>
          <p:cNvPr id="11" name="Grafik 10">
            <a:extLst>
              <a:ext uri="{FF2B5EF4-FFF2-40B4-BE49-F238E27FC236}">
                <a16:creationId xmlns:a16="http://schemas.microsoft.com/office/drawing/2014/main" id="{AF954A70-B751-0E9D-D75E-9F776EBD0D2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93410" y="2604242"/>
            <a:ext cx="1084112" cy="2146916"/>
          </a:xfrm>
          <a:prstGeom prst="rect">
            <a:avLst/>
          </a:prstGeom>
        </p:spPr>
      </p:pic>
      <p:pic>
        <p:nvPicPr>
          <p:cNvPr id="12" name="Grafik 11">
            <a:extLst>
              <a:ext uri="{FF2B5EF4-FFF2-40B4-BE49-F238E27FC236}">
                <a16:creationId xmlns:a16="http://schemas.microsoft.com/office/drawing/2014/main" id="{47556686-7380-BFEC-112A-847A5783D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5686" y="2604242"/>
            <a:ext cx="1116228" cy="2203956"/>
          </a:xfrm>
          <a:prstGeom prst="rect">
            <a:avLst/>
          </a:prstGeom>
        </p:spPr>
      </p:pic>
      <p:sp>
        <p:nvSpPr>
          <p:cNvPr id="5" name="Textfeld 4">
            <a:extLst>
              <a:ext uri="{FF2B5EF4-FFF2-40B4-BE49-F238E27FC236}">
                <a16:creationId xmlns:a16="http://schemas.microsoft.com/office/drawing/2014/main" id="{4BFF250E-7B8C-0617-76CB-F0699C9708F6}"/>
              </a:ext>
            </a:extLst>
          </p:cNvPr>
          <p:cNvSpPr txBox="1"/>
          <p:nvPr/>
        </p:nvSpPr>
        <p:spPr>
          <a:xfrm>
            <a:off x="10603440" y="5081136"/>
            <a:ext cx="1588560" cy="939376"/>
          </a:xfrm>
          <a:prstGeom prst="rect">
            <a:avLst/>
          </a:prstGeom>
          <a:noFill/>
        </p:spPr>
        <p:txBody>
          <a:bodyPr wrap="square" rtlCol="0">
            <a:spAutoFit/>
          </a:bodyPr>
          <a:lstStyle/>
          <a:p>
            <a:r>
              <a:rPr lang="de-DE" b="1" dirty="0">
                <a:solidFill>
                  <a:schemeClr val="tx1">
                    <a:lumMod val="50000"/>
                    <a:lumOff val="50000"/>
                  </a:schemeClr>
                </a:solidFill>
              </a:rPr>
              <a:t>WG:</a:t>
            </a:r>
          </a:p>
          <a:p>
            <a:pPr marL="285750" indent="-285750">
              <a:buFont typeface="Arial" panose="020B0604020202020204" pitchFamily="34" charset="0"/>
              <a:buChar char="•"/>
            </a:pPr>
            <a:r>
              <a:rPr lang="de-DE" dirty="0"/>
              <a:t>MPS TRWS 405, 504 </a:t>
            </a:r>
          </a:p>
        </p:txBody>
      </p:sp>
      <p:sp>
        <p:nvSpPr>
          <p:cNvPr id="7" name="Textfeld 6">
            <a:extLst>
              <a:ext uri="{FF2B5EF4-FFF2-40B4-BE49-F238E27FC236}">
                <a16:creationId xmlns:a16="http://schemas.microsoft.com/office/drawing/2014/main" id="{D7A34EC3-0971-2780-5EC9-E5B120484608}"/>
              </a:ext>
            </a:extLst>
          </p:cNvPr>
          <p:cNvSpPr txBox="1"/>
          <p:nvPr/>
        </p:nvSpPr>
        <p:spPr>
          <a:xfrm>
            <a:off x="0" y="4950660"/>
            <a:ext cx="1681482" cy="1200329"/>
          </a:xfrm>
          <a:prstGeom prst="rect">
            <a:avLst/>
          </a:prstGeom>
          <a:noFill/>
        </p:spPr>
        <p:txBody>
          <a:bodyPr wrap="square">
            <a:spAutoFit/>
          </a:bodyPr>
          <a:lstStyle/>
          <a:p>
            <a:r>
              <a:rPr lang="de-DE" b="1" dirty="0">
                <a:solidFill>
                  <a:srgbClr val="FF5050"/>
                </a:solidFill>
              </a:rPr>
              <a:t>TBG:</a:t>
            </a:r>
          </a:p>
          <a:p>
            <a:pPr marL="285750" indent="-285750">
              <a:buFont typeface="Arial" panose="020B0604020202020204" pitchFamily="34" charset="0"/>
              <a:buChar char="•"/>
            </a:pPr>
            <a:r>
              <a:rPr lang="de-DE" dirty="0"/>
              <a:t>Paar AP23</a:t>
            </a:r>
          </a:p>
          <a:p>
            <a:pPr marL="285750" indent="-285750">
              <a:buFont typeface="Arial" panose="020B0604020202020204" pitchFamily="34" charset="0"/>
              <a:buChar char="•"/>
            </a:pPr>
            <a:r>
              <a:rPr lang="de-DE" dirty="0" err="1"/>
              <a:t>Meteoservis</a:t>
            </a:r>
            <a:r>
              <a:rPr lang="de-DE" dirty="0"/>
              <a:t> </a:t>
            </a:r>
          </a:p>
          <a:p>
            <a:r>
              <a:rPr lang="de-DE" dirty="0"/>
              <a:t>       MR3H-F(C)</a:t>
            </a:r>
          </a:p>
        </p:txBody>
      </p:sp>
    </p:spTree>
    <p:extLst>
      <p:ext uri="{BB962C8B-B14F-4D97-AF65-F5344CB8AC3E}">
        <p14:creationId xmlns:p14="http://schemas.microsoft.com/office/powerpoint/2010/main" val="48175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p:cNvPicPr>
            <a:picLocks noChangeAspect="1"/>
          </p:cNvPicPr>
          <p:nvPr/>
        </p:nvPicPr>
        <p:blipFill>
          <a:blip r:embed="rId3"/>
          <a:srcRect t="8243" b="7519"/>
          <a:stretch/>
        </p:blipFill>
        <p:spPr>
          <a:xfrm>
            <a:off x="91965" y="1306286"/>
            <a:ext cx="11824103" cy="4851918"/>
          </a:xfrm>
          <a:prstGeom prst="rect">
            <a:avLst/>
          </a:prstGeom>
        </p:spPr>
      </p:pic>
      <p:sp>
        <p:nvSpPr>
          <p:cNvPr id="2" name="Titel 1"/>
          <p:cNvSpPr>
            <a:spLocks noGrp="1"/>
          </p:cNvSpPr>
          <p:nvPr>
            <p:ph type="title"/>
          </p:nvPr>
        </p:nvSpPr>
        <p:spPr/>
        <p:txBody>
          <a:bodyPr/>
          <a:lstStyle/>
          <a:p>
            <a:r>
              <a:rPr lang="en-GB" dirty="0">
                <a:solidFill>
                  <a:schemeClr val="tx1"/>
                </a:solidFill>
              </a:rPr>
              <a:t>1. Comparison of collocated TBG vs. WG</a:t>
            </a:r>
          </a:p>
        </p:txBody>
      </p:sp>
      <p:sp>
        <p:nvSpPr>
          <p:cNvPr id="4" name="Foliennummernplatzhalter 3"/>
          <p:cNvSpPr>
            <a:spLocks noGrp="1"/>
          </p:cNvSpPr>
          <p:nvPr>
            <p:ph type="sldNum" sz="quarter" idx="11"/>
          </p:nvPr>
        </p:nvSpPr>
        <p:spPr/>
        <p:txBody>
          <a:bodyPr/>
          <a:lstStyle/>
          <a:p>
            <a:fld id="{9419B8D7-4B09-4587-AE34-C8E98D5D215D}" type="slidenum">
              <a:rPr lang="de-AT" noProof="0" smtClean="0"/>
              <a:pPr/>
              <a:t>7</a:t>
            </a:fld>
            <a:endParaRPr lang="de-AT" noProof="0" dirty="0"/>
          </a:p>
        </p:txBody>
      </p:sp>
      <p:pic>
        <p:nvPicPr>
          <p:cNvPr id="6" name="Inhaltsplatzhalter 4"/>
          <p:cNvPicPr>
            <a:picLocks noChangeAspect="1"/>
          </p:cNvPicPr>
          <p:nvPr/>
        </p:nvPicPr>
        <p:blipFill rotWithShape="1">
          <a:blip r:embed="rId4"/>
          <a:srcRect l="21978" t="2739"/>
          <a:stretch/>
        </p:blipFill>
        <p:spPr>
          <a:xfrm>
            <a:off x="967665" y="1189608"/>
            <a:ext cx="3108699" cy="3363220"/>
          </a:xfrm>
          <a:prstGeom prst="rect">
            <a:avLst/>
          </a:prstGeom>
        </p:spPr>
      </p:pic>
      <p:sp>
        <p:nvSpPr>
          <p:cNvPr id="7" name="Inhaltsplatzhalter 3"/>
          <p:cNvSpPr txBox="1">
            <a:spLocks/>
          </p:cNvSpPr>
          <p:nvPr/>
        </p:nvSpPr>
        <p:spPr>
          <a:xfrm>
            <a:off x="4076364" y="1511418"/>
            <a:ext cx="5181600" cy="3617264"/>
          </a:xfrm>
          <a:prstGeom prst="rect">
            <a:avLst/>
          </a:prstGeom>
        </p:spPr>
        <p:txBody>
          <a:bodyPr/>
          <a:lstStyle>
            <a:lvl1pPr marL="0" indent="0" algn="l" defTabSz="914400" rtl="0" eaLnBrk="1" latinLnBrk="0" hangingPunct="1">
              <a:lnSpc>
                <a:spcPct val="100000"/>
              </a:lnSpc>
              <a:spcBef>
                <a:spcPts val="400"/>
              </a:spcBef>
              <a:buFontTx/>
              <a:buNone/>
              <a:defRPr sz="1800" kern="1200">
                <a:solidFill>
                  <a:schemeClr val="tx1"/>
                </a:solidFill>
                <a:latin typeface="+mn-lt"/>
                <a:ea typeface="+mn-ea"/>
                <a:cs typeface="+mn-cs"/>
              </a:defRPr>
            </a:lvl1pPr>
            <a:lvl2pPr marL="179388" indent="-179388" algn="l" defTabSz="914400" rtl="0" eaLnBrk="1" latinLnBrk="0" hangingPunct="1">
              <a:lnSpc>
                <a:spcPct val="100000"/>
              </a:lnSpc>
              <a:spcBef>
                <a:spcPts val="300"/>
              </a:spcBef>
              <a:buClr>
                <a:schemeClr val="accent1"/>
              </a:buClr>
              <a:buSzPct val="125000"/>
              <a:buFont typeface="Arial" panose="020B0604020202020204" pitchFamily="34" charset="0"/>
              <a:buChar char="•"/>
              <a:defRPr sz="1800" kern="1200">
                <a:solidFill>
                  <a:schemeClr val="tx1"/>
                </a:solidFill>
                <a:latin typeface="+mn-lt"/>
                <a:ea typeface="+mn-ea"/>
                <a:cs typeface="+mn-cs"/>
              </a:defRPr>
            </a:lvl2pPr>
            <a:lvl3pPr marL="358775" indent="-179388" algn="l" defTabSz="914400" rtl="0" eaLnBrk="1" latinLnBrk="0" hangingPunct="1">
              <a:lnSpc>
                <a:spcPct val="100000"/>
              </a:lnSpc>
              <a:spcBef>
                <a:spcPts val="200"/>
              </a:spcBef>
              <a:buClr>
                <a:schemeClr val="accent1"/>
              </a:buClr>
              <a:buSzPct val="100000"/>
              <a:buFont typeface="Wingdings" panose="05000000000000000000" pitchFamily="2" charset="2"/>
              <a:buChar char="§"/>
              <a:defRPr sz="1600" kern="1200">
                <a:solidFill>
                  <a:schemeClr val="tx1"/>
                </a:solidFill>
                <a:latin typeface="+mn-lt"/>
                <a:ea typeface="+mn-ea"/>
                <a:cs typeface="+mn-cs"/>
              </a:defRPr>
            </a:lvl3pPr>
            <a:lvl4pPr marL="536575" indent="-131763" algn="l" defTabSz="914400" rtl="0" eaLnBrk="1" latinLnBrk="0" hangingPunct="1">
              <a:lnSpc>
                <a:spcPct val="100000"/>
              </a:lnSpc>
              <a:spcBef>
                <a:spcPts val="100"/>
              </a:spcBef>
              <a:buClr>
                <a:schemeClr val="tx2"/>
              </a:buClr>
              <a:buSzPct val="125000"/>
              <a:buFont typeface="Arial" panose="020B0604020202020204" pitchFamily="34" charset="0"/>
              <a:buChar char="•"/>
              <a:defRPr sz="1400" kern="1200">
                <a:solidFill>
                  <a:schemeClr val="tx1"/>
                </a:solidFill>
                <a:latin typeface="+mn-lt"/>
                <a:ea typeface="+mn-ea"/>
                <a:cs typeface="+mn-cs"/>
              </a:defRPr>
            </a:lvl4pPr>
            <a:lvl5pPr marL="715963" indent="-139700" algn="l" defTabSz="914400" rtl="0" eaLnBrk="1" latinLnBrk="0" hangingPunct="1">
              <a:lnSpc>
                <a:spcPct val="100000"/>
              </a:lnSpc>
              <a:spcBef>
                <a:spcPts val="100"/>
              </a:spcBef>
              <a:buClr>
                <a:schemeClr val="tx2"/>
              </a:buClr>
              <a:buSzPct val="100000"/>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a:p>
            <a:endParaRPr lang="de-DE" dirty="0"/>
          </a:p>
          <a:p>
            <a:r>
              <a:rPr lang="de-DE" dirty="0"/>
              <a:t>RR: WG MPS TRWS</a:t>
            </a:r>
          </a:p>
          <a:p>
            <a:pPr lvl="1"/>
            <a:r>
              <a:rPr lang="de-DE" dirty="0"/>
              <a:t>500cm²</a:t>
            </a:r>
          </a:p>
          <a:p>
            <a:endParaRPr lang="de-DE" dirty="0"/>
          </a:p>
          <a:p>
            <a:r>
              <a:rPr lang="de-DE" dirty="0"/>
              <a:t>RR2: TBG AP23</a:t>
            </a:r>
          </a:p>
          <a:p>
            <a:pPr lvl="1"/>
            <a:r>
              <a:rPr lang="de-DE" dirty="0"/>
              <a:t>500cm²  </a:t>
            </a:r>
          </a:p>
        </p:txBody>
      </p:sp>
      <p:cxnSp>
        <p:nvCxnSpPr>
          <p:cNvPr id="8" name="Gerade Verbindung mit Pfeil 7"/>
          <p:cNvCxnSpPr/>
          <p:nvPr/>
        </p:nvCxnSpPr>
        <p:spPr>
          <a:xfrm flipH="1" flipV="1">
            <a:off x="2815088" y="3178206"/>
            <a:ext cx="1261278" cy="505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a:off x="3755253" y="2343709"/>
            <a:ext cx="4261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feld 17"/>
              <p:cNvSpPr txBox="1"/>
              <p:nvPr/>
            </p:nvSpPr>
            <p:spPr>
              <a:xfrm>
                <a:off x="7247984" y="3684930"/>
                <a:ext cx="2493639" cy="109594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𝐴</m:t>
                          </m:r>
                          <m:r>
                            <a:rPr lang="de-DE" b="0" i="1" smtClean="0">
                              <a:latin typeface="Cambria Math" panose="02040503050406030204" pitchFamily="18" charset="0"/>
                            </a:rPr>
                            <m:t>𝑝𝑟𝑖𝑙</m:t>
                          </m:r>
                        </m:sub>
                        <m:sup>
                          <m:r>
                            <a:rPr lang="de-DE" b="0" i="1" smtClean="0">
                              <a:latin typeface="Cambria Math" panose="02040503050406030204" pitchFamily="18" charset="0"/>
                            </a:rPr>
                            <m:t>𝑀𝑎𝑦</m:t>
                          </m:r>
                        </m:sup>
                        <m:e>
                          <m:sSub>
                            <m:sSubPr>
                              <m:ctrlPr>
                                <a:rPr lang="de-DE" b="0" i="1" smtClean="0">
                                  <a:solidFill>
                                    <a:srgbClr val="0070C0"/>
                                  </a:solidFill>
                                  <a:latin typeface="Cambria Math" panose="02040503050406030204" pitchFamily="18" charset="0"/>
                                </a:rPr>
                              </m:ctrlPr>
                            </m:sSubPr>
                            <m:e>
                              <m:r>
                                <a:rPr lang="de-DE" b="0" i="1" smtClean="0">
                                  <a:solidFill>
                                    <a:srgbClr val="0070C0"/>
                                  </a:solidFill>
                                  <a:latin typeface="Cambria Math" panose="02040503050406030204" pitchFamily="18" charset="0"/>
                                </a:rPr>
                                <m:t>𝑅𝑅</m:t>
                              </m:r>
                            </m:e>
                            <m:sub>
                              <m:r>
                                <a:rPr lang="de-DE" b="0" i="1" smtClean="0">
                                  <a:solidFill>
                                    <a:srgbClr val="0070C0"/>
                                  </a:solidFill>
                                  <a:latin typeface="Cambria Math" panose="02040503050406030204" pitchFamily="18" charset="0"/>
                                </a:rPr>
                                <m:t>2</m:t>
                              </m:r>
                            </m:sub>
                          </m:sSub>
                        </m:e>
                      </m:nary>
                      <m:r>
                        <a:rPr lang="de-DE" b="0" i="1" smtClean="0">
                          <a:latin typeface="Cambria Math" panose="02040503050406030204" pitchFamily="18" charset="0"/>
                        </a:rPr>
                        <m:t>=155.5 </m:t>
                      </m:r>
                      <m:r>
                        <a:rPr lang="de-DE" b="0" i="1" smtClean="0">
                          <a:latin typeface="Cambria Math" panose="02040503050406030204" pitchFamily="18" charset="0"/>
                        </a:rPr>
                        <m:t>𝑚𝑚</m:t>
                      </m:r>
                    </m:oMath>
                  </m:oMathPara>
                </a14:m>
                <a:endParaRPr lang="de-DE" b="0" dirty="0"/>
              </a:p>
              <a:p>
                <a:endParaRPr lang="de-DE" b="0" dirty="0"/>
              </a:p>
            </p:txBody>
          </p:sp>
        </mc:Choice>
        <mc:Fallback xmlns="">
          <p:sp>
            <p:nvSpPr>
              <p:cNvPr id="18" name="Textfeld 17"/>
              <p:cNvSpPr txBox="1">
                <a:spLocks noRot="1" noChangeAspect="1" noMove="1" noResize="1" noEditPoints="1" noAdjustHandles="1" noChangeArrowheads="1" noChangeShapeType="1" noTextEdit="1"/>
              </p:cNvSpPr>
              <p:nvPr/>
            </p:nvSpPr>
            <p:spPr>
              <a:xfrm>
                <a:off x="7247984" y="3684930"/>
                <a:ext cx="2493639" cy="1095941"/>
              </a:xfrm>
              <a:prstGeom prst="rect">
                <a:avLst/>
              </a:prstGeom>
              <a:blipFill>
                <a:blip r:embed="rId5"/>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feld 18"/>
              <p:cNvSpPr txBox="1"/>
              <p:nvPr/>
            </p:nvSpPr>
            <p:spPr>
              <a:xfrm>
                <a:off x="7410533" y="2113802"/>
                <a:ext cx="2168542" cy="818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en-GB" i="1" smtClean="0">
                              <a:solidFill>
                                <a:schemeClr val="tx1"/>
                              </a:solidFill>
                              <a:latin typeface="Cambria Math" panose="02040503050406030204" pitchFamily="18" charset="0"/>
                            </a:rPr>
                          </m:ctrlPr>
                        </m:naryPr>
                        <m:sub>
                          <m:r>
                            <m:rPr>
                              <m:brk m:alnAt="23"/>
                            </m:rPr>
                            <a:rPr lang="de-DE" b="0" i="1" smtClean="0">
                              <a:solidFill>
                                <a:schemeClr val="tx1"/>
                              </a:solidFill>
                              <a:latin typeface="Cambria Math" panose="02040503050406030204" pitchFamily="18" charset="0"/>
                            </a:rPr>
                            <m:t>𝐴</m:t>
                          </m:r>
                          <m:r>
                            <a:rPr lang="de-DE" b="0" i="1" smtClean="0">
                              <a:solidFill>
                                <a:schemeClr val="tx1"/>
                              </a:solidFill>
                              <a:latin typeface="Cambria Math" panose="02040503050406030204" pitchFamily="18" charset="0"/>
                            </a:rPr>
                            <m:t>𝑝𝑟𝑖𝑙</m:t>
                          </m:r>
                        </m:sub>
                        <m:sup>
                          <m:r>
                            <a:rPr lang="de-DE" b="0" i="1" smtClean="0">
                              <a:solidFill>
                                <a:schemeClr val="tx1"/>
                              </a:solidFill>
                              <a:latin typeface="Cambria Math" panose="02040503050406030204" pitchFamily="18" charset="0"/>
                            </a:rPr>
                            <m:t>𝑀𝑎𝑦</m:t>
                          </m:r>
                        </m:sup>
                        <m:e>
                          <m:r>
                            <a:rPr lang="de-DE" b="0" i="1" smtClean="0">
                              <a:solidFill>
                                <a:srgbClr val="E49D1C"/>
                              </a:solidFill>
                              <a:latin typeface="Cambria Math" panose="02040503050406030204" pitchFamily="18" charset="0"/>
                            </a:rPr>
                            <m:t>𝑅𝑅</m:t>
                          </m:r>
                        </m:e>
                      </m:nary>
                      <m:r>
                        <a:rPr lang="de-DE" b="0" i="0" smtClean="0">
                          <a:solidFill>
                            <a:schemeClr val="tx1"/>
                          </a:solidFill>
                          <a:latin typeface="Cambria Math" panose="02040503050406030204" pitchFamily="18" charset="0"/>
                        </a:rPr>
                        <m:t>=151.5 </m:t>
                      </m:r>
                      <m:r>
                        <m:rPr>
                          <m:sty m:val="p"/>
                        </m:rPr>
                        <a:rPr lang="de-DE" b="0" i="0" smtClean="0">
                          <a:solidFill>
                            <a:schemeClr val="tx1"/>
                          </a:solidFill>
                          <a:latin typeface="Cambria Math" panose="02040503050406030204" pitchFamily="18" charset="0"/>
                        </a:rPr>
                        <m:t>mm</m:t>
                      </m:r>
                    </m:oMath>
                  </m:oMathPara>
                </a14:m>
                <a:endParaRPr lang="en-GB" dirty="0"/>
              </a:p>
            </p:txBody>
          </p:sp>
        </mc:Choice>
        <mc:Fallback xmlns="">
          <p:sp>
            <p:nvSpPr>
              <p:cNvPr id="19" name="Textfeld 18"/>
              <p:cNvSpPr txBox="1">
                <a:spLocks noRot="1" noChangeAspect="1" noMove="1" noResize="1" noEditPoints="1" noAdjustHandles="1" noChangeArrowheads="1" noChangeShapeType="1" noTextEdit="1"/>
              </p:cNvSpPr>
              <p:nvPr/>
            </p:nvSpPr>
            <p:spPr>
              <a:xfrm>
                <a:off x="7410533" y="2113802"/>
                <a:ext cx="2168542" cy="818942"/>
              </a:xfrm>
              <a:prstGeom prst="rect">
                <a:avLst/>
              </a:prstGeom>
              <a:blipFill>
                <a:blip r:embed="rId6"/>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472317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1950" y="203086"/>
            <a:ext cx="10085556" cy="392257"/>
          </a:xfrm>
        </p:spPr>
        <p:txBody>
          <a:bodyPr/>
          <a:lstStyle/>
          <a:p>
            <a:r>
              <a:rPr lang="en-GB" dirty="0">
                <a:solidFill>
                  <a:schemeClr val="tx1"/>
                </a:solidFill>
              </a:rPr>
              <a:t>1. Comparison to Hydrological Office standard gauge </a:t>
            </a:r>
            <a:br>
              <a:rPr lang="en-GB" dirty="0">
                <a:solidFill>
                  <a:schemeClr val="tx1"/>
                </a:solidFill>
              </a:rPr>
            </a:br>
            <a:r>
              <a:rPr lang="en-GB" dirty="0">
                <a:solidFill>
                  <a:schemeClr val="tx1"/>
                </a:solidFill>
              </a:rPr>
              <a:t>      TAWES-standard = MPS TRWS</a:t>
            </a:r>
          </a:p>
        </p:txBody>
      </p:sp>
      <p:sp>
        <p:nvSpPr>
          <p:cNvPr id="4" name="Foliennummernplatzhalter 3"/>
          <p:cNvSpPr>
            <a:spLocks noGrp="1"/>
          </p:cNvSpPr>
          <p:nvPr>
            <p:ph type="sldNum" sz="quarter" idx="11"/>
          </p:nvPr>
        </p:nvSpPr>
        <p:spPr/>
        <p:txBody>
          <a:bodyPr/>
          <a:lstStyle/>
          <a:p>
            <a:fld id="{9419B8D7-4B09-4587-AE34-C8E98D5D215D}" type="slidenum">
              <a:rPr lang="de-AT" noProof="0" smtClean="0"/>
              <a:pPr/>
              <a:t>8</a:t>
            </a:fld>
            <a:endParaRPr lang="de-AT" noProof="0" dirty="0"/>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rcRect t="1492"/>
          <a:stretch/>
        </p:blipFill>
        <p:spPr>
          <a:xfrm>
            <a:off x="361950" y="808060"/>
            <a:ext cx="10535455" cy="5345621"/>
          </a:xfrm>
          <a:prstGeom prst="rect">
            <a:avLst/>
          </a:prstGeom>
        </p:spPr>
      </p:pic>
    </p:spTree>
    <p:extLst>
      <p:ext uri="{BB962C8B-B14F-4D97-AF65-F5344CB8AC3E}">
        <p14:creationId xmlns:p14="http://schemas.microsoft.com/office/powerpoint/2010/main" val="30347207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s Rechteck 7"/>
          <p:cNvSpPr/>
          <p:nvPr/>
        </p:nvSpPr>
        <p:spPr>
          <a:xfrm>
            <a:off x="36189" y="1265311"/>
            <a:ext cx="8304003" cy="2217727"/>
          </a:xfrm>
          <a:prstGeom prst="round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oliennummernplatzhalter 3"/>
          <p:cNvSpPr>
            <a:spLocks noGrp="1"/>
          </p:cNvSpPr>
          <p:nvPr>
            <p:ph type="sldNum" sz="quarter" idx="15"/>
          </p:nvPr>
        </p:nvSpPr>
        <p:spPr/>
        <p:txBody>
          <a:bodyPr/>
          <a:lstStyle/>
          <a:p>
            <a:fld id="{9419B8D7-4B09-4587-AE34-C8E98D5D215D}" type="slidenum">
              <a:rPr lang="de-AT" noProof="0" smtClean="0"/>
              <a:pPr/>
              <a:t>9</a:t>
            </a:fld>
            <a:endParaRPr lang="de-AT" noProof="0" dirty="0"/>
          </a:p>
        </p:txBody>
      </p:sp>
      <p:sp>
        <p:nvSpPr>
          <p:cNvPr id="5" name="Inhaltsplatzhalter 4"/>
          <p:cNvSpPr>
            <a:spLocks noGrp="1"/>
          </p:cNvSpPr>
          <p:nvPr>
            <p:ph idx="1"/>
          </p:nvPr>
        </p:nvSpPr>
        <p:spPr>
          <a:xfrm>
            <a:off x="175601" y="1421132"/>
            <a:ext cx="10515600" cy="3731691"/>
          </a:xfrm>
        </p:spPr>
        <p:txBody>
          <a:bodyPr/>
          <a:lstStyle/>
          <a:p>
            <a:pPr marL="285750" indent="-285750">
              <a:buFont typeface="Arial" panose="020B0604020202020204" pitchFamily="34" charset="0"/>
              <a:buChar char="•"/>
            </a:pPr>
            <a:r>
              <a:rPr lang="en-GB" sz="2500" dirty="0"/>
              <a:t>Quality control </a:t>
            </a:r>
          </a:p>
          <a:p>
            <a:pPr marL="285750" indent="-285750">
              <a:buFont typeface="Arial" panose="020B0604020202020204" pitchFamily="34" charset="0"/>
              <a:buChar char="•"/>
            </a:pPr>
            <a:r>
              <a:rPr lang="en-GB" sz="2500" dirty="0"/>
              <a:t>Quality assurance</a:t>
            </a:r>
          </a:p>
          <a:p>
            <a:pPr marL="285750" indent="-285750">
              <a:buFont typeface="Arial" panose="020B0604020202020204" pitchFamily="34" charset="0"/>
              <a:buChar char="•"/>
            </a:pPr>
            <a:r>
              <a:rPr lang="en-GB" sz="2500" dirty="0"/>
              <a:t>Development and maintenance of test procedures </a:t>
            </a:r>
          </a:p>
          <a:p>
            <a:pPr marL="285750" indent="-285750">
              <a:buFont typeface="Arial" panose="020B0604020202020204" pitchFamily="34" charset="0"/>
              <a:buChar char="•"/>
            </a:pPr>
            <a:r>
              <a:rPr lang="en-GB" sz="2500" dirty="0"/>
              <a:t>Storage of raw and quality-checked data</a:t>
            </a:r>
          </a:p>
          <a:p>
            <a:pPr marL="285750" indent="-285750">
              <a:buFont typeface="Arial" panose="020B0604020202020204" pitchFamily="34" charset="0"/>
              <a:buChar char="•"/>
            </a:pPr>
            <a:r>
              <a:rPr lang="en-GB" sz="2500" dirty="0"/>
              <a:t>Documentation of all data modifications (</a:t>
            </a:r>
            <a:r>
              <a:rPr lang="en-GB" sz="2500" b="1" dirty="0">
                <a:solidFill>
                  <a:schemeClr val="tx2"/>
                </a:solidFill>
              </a:rPr>
              <a:t>metadata</a:t>
            </a:r>
            <a:r>
              <a:rPr lang="en-GB" sz="2500" dirty="0"/>
              <a:t>)</a:t>
            </a:r>
          </a:p>
          <a:p>
            <a:pPr marL="285750" indent="-285750">
              <a:buFont typeface="Arial" panose="020B0604020202020204" pitchFamily="34" charset="0"/>
              <a:buChar char="•"/>
            </a:pPr>
            <a:endParaRPr lang="en-GB" dirty="0"/>
          </a:p>
          <a:p>
            <a:endParaRPr lang="en-GB" dirty="0"/>
          </a:p>
        </p:txBody>
      </p:sp>
      <p:sp>
        <p:nvSpPr>
          <p:cNvPr id="6" name="Textplatzhalter 5"/>
          <p:cNvSpPr>
            <a:spLocks noGrp="1"/>
          </p:cNvSpPr>
          <p:nvPr>
            <p:ph type="body" sz="quarter" idx="13"/>
          </p:nvPr>
        </p:nvSpPr>
        <p:spPr>
          <a:xfrm>
            <a:off x="36190" y="887328"/>
            <a:ext cx="8304003" cy="393700"/>
          </a:xfrm>
        </p:spPr>
        <p:txBody>
          <a:bodyPr/>
          <a:lstStyle/>
          <a:p>
            <a:r>
              <a:rPr lang="en-GB" dirty="0"/>
              <a:t>Tasks within the scope of the Data Quality Management:</a:t>
            </a:r>
          </a:p>
        </p:txBody>
      </p:sp>
      <p:sp>
        <p:nvSpPr>
          <p:cNvPr id="9" name="Textfeld 8"/>
          <p:cNvSpPr txBox="1"/>
          <p:nvPr/>
        </p:nvSpPr>
        <p:spPr>
          <a:xfrm>
            <a:off x="904807" y="3785607"/>
            <a:ext cx="6811609" cy="523220"/>
          </a:xfrm>
          <a:prstGeom prst="rect">
            <a:avLst/>
          </a:prstGeom>
          <a:noFill/>
        </p:spPr>
        <p:txBody>
          <a:bodyPr wrap="square" rtlCol="0">
            <a:spAutoFit/>
          </a:bodyPr>
          <a:lstStyle/>
          <a:p>
            <a:r>
              <a:rPr lang="de-DE" sz="2800" dirty="0"/>
              <a:t>QC-tool: </a:t>
            </a:r>
            <a:r>
              <a:rPr lang="de-DE" sz="2800" b="1" dirty="0"/>
              <a:t>AQUAS –Austria Quality System </a:t>
            </a:r>
            <a:endParaRPr lang="en-GB" sz="2800" b="1" dirty="0"/>
          </a:p>
        </p:txBody>
      </p:sp>
      <p:graphicFrame>
        <p:nvGraphicFramePr>
          <p:cNvPr id="10" name="Diagramm 9"/>
          <p:cNvGraphicFramePr/>
          <p:nvPr>
            <p:extLst>
              <p:ext uri="{D42A27DB-BD31-4B8C-83A1-F6EECF244321}">
                <p14:modId xmlns:p14="http://schemas.microsoft.com/office/powerpoint/2010/main" val="4264386271"/>
              </p:ext>
            </p:extLst>
          </p:nvPr>
        </p:nvGraphicFramePr>
        <p:xfrm>
          <a:off x="2032000" y="4996091"/>
          <a:ext cx="9171709" cy="1637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5" name="Gruppieren 14"/>
          <p:cNvGrpSpPr/>
          <p:nvPr/>
        </p:nvGrpSpPr>
        <p:grpSpPr>
          <a:xfrm flipH="1">
            <a:off x="8765824" y="872921"/>
            <a:ext cx="2734014" cy="2037078"/>
            <a:chOff x="5140774" y="-1"/>
            <a:chExt cx="1910452" cy="2037078"/>
          </a:xfrm>
        </p:grpSpPr>
        <p:sp>
          <p:nvSpPr>
            <p:cNvPr id="16" name="Freihandform 15"/>
            <p:cNvSpPr/>
            <p:nvPr/>
          </p:nvSpPr>
          <p:spPr>
            <a:xfrm>
              <a:off x="5527817" y="1018539"/>
              <a:ext cx="253901" cy="725709"/>
            </a:xfrm>
            <a:custGeom>
              <a:avLst/>
              <a:gdLst>
                <a:gd name="connsiteX0" fmla="*/ 0 w 253901"/>
                <a:gd name="connsiteY0" fmla="*/ 0 h 725709"/>
                <a:gd name="connsiteX1" fmla="*/ 126950 w 253901"/>
                <a:gd name="connsiteY1" fmla="*/ 0 h 725709"/>
                <a:gd name="connsiteX2" fmla="*/ 126950 w 253901"/>
                <a:gd name="connsiteY2" fmla="*/ 725709 h 725709"/>
                <a:gd name="connsiteX3" fmla="*/ 253901 w 253901"/>
                <a:gd name="connsiteY3" fmla="*/ 725709 h 725709"/>
              </a:gdLst>
              <a:ahLst/>
              <a:cxnLst>
                <a:cxn ang="0">
                  <a:pos x="connsiteX0" y="connsiteY0"/>
                </a:cxn>
                <a:cxn ang="0">
                  <a:pos x="connsiteX1" y="connsiteY1"/>
                </a:cxn>
                <a:cxn ang="0">
                  <a:pos x="connsiteX2" y="connsiteY2"/>
                </a:cxn>
                <a:cxn ang="0">
                  <a:pos x="connsiteX3" y="connsiteY3"/>
                </a:cxn>
              </a:cxnLst>
              <a:rect l="l" t="t" r="r" b="b"/>
              <a:pathLst>
                <a:path w="253901" h="725709">
                  <a:moveTo>
                    <a:pt x="0" y="0"/>
                  </a:moveTo>
                  <a:lnTo>
                    <a:pt x="126950" y="0"/>
                  </a:lnTo>
                  <a:lnTo>
                    <a:pt x="126950" y="725709"/>
                  </a:lnTo>
                  <a:lnTo>
                    <a:pt x="253901" y="725709"/>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0430" tIns="343633" rIns="120429" bIns="343634" numCol="1" spcCol="1270" anchor="ctr" anchorCtr="0">
              <a:noAutofit/>
            </a:bodyPr>
            <a:lstStyle/>
            <a:p>
              <a:pPr lvl="0" algn="ctr" defTabSz="222250">
                <a:lnSpc>
                  <a:spcPct val="90000"/>
                </a:lnSpc>
                <a:spcBef>
                  <a:spcPct val="0"/>
                </a:spcBef>
                <a:spcAft>
                  <a:spcPct val="35000"/>
                </a:spcAft>
              </a:pPr>
              <a:endParaRPr lang="en-GB" sz="500" kern="1200" dirty="0"/>
            </a:p>
          </p:txBody>
        </p:sp>
        <p:sp>
          <p:nvSpPr>
            <p:cNvPr id="17" name="Freihandform 16"/>
            <p:cNvSpPr/>
            <p:nvPr/>
          </p:nvSpPr>
          <p:spPr>
            <a:xfrm>
              <a:off x="5527817" y="1018539"/>
              <a:ext cx="253901" cy="241903"/>
            </a:xfrm>
            <a:custGeom>
              <a:avLst/>
              <a:gdLst>
                <a:gd name="connsiteX0" fmla="*/ 0 w 253901"/>
                <a:gd name="connsiteY0" fmla="*/ 0 h 241903"/>
                <a:gd name="connsiteX1" fmla="*/ 126950 w 253901"/>
                <a:gd name="connsiteY1" fmla="*/ 0 h 241903"/>
                <a:gd name="connsiteX2" fmla="*/ 126950 w 253901"/>
                <a:gd name="connsiteY2" fmla="*/ 241903 h 241903"/>
                <a:gd name="connsiteX3" fmla="*/ 253901 w 253901"/>
                <a:gd name="connsiteY3" fmla="*/ 241903 h 241903"/>
              </a:gdLst>
              <a:ahLst/>
              <a:cxnLst>
                <a:cxn ang="0">
                  <a:pos x="connsiteX0" y="connsiteY0"/>
                </a:cxn>
                <a:cxn ang="0">
                  <a:pos x="connsiteX1" y="connsiteY1"/>
                </a:cxn>
                <a:cxn ang="0">
                  <a:pos x="connsiteX2" y="connsiteY2"/>
                </a:cxn>
                <a:cxn ang="0">
                  <a:pos x="connsiteX3" y="connsiteY3"/>
                </a:cxn>
              </a:cxnLst>
              <a:rect l="l" t="t" r="r" b="b"/>
              <a:pathLst>
                <a:path w="253901" h="241903">
                  <a:moveTo>
                    <a:pt x="0" y="0"/>
                  </a:moveTo>
                  <a:lnTo>
                    <a:pt x="126950" y="0"/>
                  </a:lnTo>
                  <a:lnTo>
                    <a:pt x="126950" y="241903"/>
                  </a:lnTo>
                  <a:lnTo>
                    <a:pt x="253901" y="241903"/>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0884" tIns="112184" rIns="130883" bIns="112185" numCol="1" spcCol="1270" anchor="ctr" anchorCtr="0">
              <a:noAutofit/>
            </a:bodyPr>
            <a:lstStyle/>
            <a:p>
              <a:pPr lvl="0" algn="ctr" defTabSz="222250">
                <a:lnSpc>
                  <a:spcPct val="90000"/>
                </a:lnSpc>
                <a:spcBef>
                  <a:spcPct val="0"/>
                </a:spcBef>
                <a:spcAft>
                  <a:spcPct val="35000"/>
                </a:spcAft>
              </a:pPr>
              <a:endParaRPr lang="en-GB" sz="500" kern="1200" dirty="0"/>
            </a:p>
          </p:txBody>
        </p:sp>
        <p:sp>
          <p:nvSpPr>
            <p:cNvPr id="18" name="Freihandform 17"/>
            <p:cNvSpPr/>
            <p:nvPr/>
          </p:nvSpPr>
          <p:spPr>
            <a:xfrm>
              <a:off x="5527817" y="776635"/>
              <a:ext cx="253901" cy="241903"/>
            </a:xfrm>
            <a:custGeom>
              <a:avLst/>
              <a:gdLst>
                <a:gd name="connsiteX0" fmla="*/ 0 w 253901"/>
                <a:gd name="connsiteY0" fmla="*/ 241903 h 241903"/>
                <a:gd name="connsiteX1" fmla="*/ 126950 w 253901"/>
                <a:gd name="connsiteY1" fmla="*/ 241903 h 241903"/>
                <a:gd name="connsiteX2" fmla="*/ 126950 w 253901"/>
                <a:gd name="connsiteY2" fmla="*/ 0 h 241903"/>
                <a:gd name="connsiteX3" fmla="*/ 253901 w 253901"/>
                <a:gd name="connsiteY3" fmla="*/ 0 h 241903"/>
              </a:gdLst>
              <a:ahLst/>
              <a:cxnLst>
                <a:cxn ang="0">
                  <a:pos x="connsiteX0" y="connsiteY0"/>
                </a:cxn>
                <a:cxn ang="0">
                  <a:pos x="connsiteX1" y="connsiteY1"/>
                </a:cxn>
                <a:cxn ang="0">
                  <a:pos x="connsiteX2" y="connsiteY2"/>
                </a:cxn>
                <a:cxn ang="0">
                  <a:pos x="connsiteX3" y="connsiteY3"/>
                </a:cxn>
              </a:cxnLst>
              <a:rect l="l" t="t" r="r" b="b"/>
              <a:pathLst>
                <a:path w="253901" h="241903">
                  <a:moveTo>
                    <a:pt x="0" y="241903"/>
                  </a:moveTo>
                  <a:lnTo>
                    <a:pt x="126950" y="241903"/>
                  </a:lnTo>
                  <a:lnTo>
                    <a:pt x="126950" y="0"/>
                  </a:lnTo>
                  <a:lnTo>
                    <a:pt x="2539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30884" tIns="112185" rIns="130883" bIns="112184" numCol="1" spcCol="1270" anchor="ctr" anchorCtr="0">
              <a:noAutofit/>
            </a:bodyPr>
            <a:lstStyle/>
            <a:p>
              <a:pPr lvl="0" algn="ctr" defTabSz="222250">
                <a:lnSpc>
                  <a:spcPct val="90000"/>
                </a:lnSpc>
                <a:spcBef>
                  <a:spcPct val="0"/>
                </a:spcBef>
                <a:spcAft>
                  <a:spcPct val="35000"/>
                </a:spcAft>
              </a:pPr>
              <a:endParaRPr lang="en-GB" sz="500" kern="1200" dirty="0"/>
            </a:p>
          </p:txBody>
        </p:sp>
        <p:sp>
          <p:nvSpPr>
            <p:cNvPr id="19" name="Freihandform 18"/>
            <p:cNvSpPr/>
            <p:nvPr/>
          </p:nvSpPr>
          <p:spPr>
            <a:xfrm>
              <a:off x="5527817" y="292829"/>
              <a:ext cx="253901" cy="725709"/>
            </a:xfrm>
            <a:custGeom>
              <a:avLst/>
              <a:gdLst>
                <a:gd name="connsiteX0" fmla="*/ 0 w 253901"/>
                <a:gd name="connsiteY0" fmla="*/ 725709 h 725709"/>
                <a:gd name="connsiteX1" fmla="*/ 126950 w 253901"/>
                <a:gd name="connsiteY1" fmla="*/ 725709 h 725709"/>
                <a:gd name="connsiteX2" fmla="*/ 126950 w 253901"/>
                <a:gd name="connsiteY2" fmla="*/ 0 h 725709"/>
                <a:gd name="connsiteX3" fmla="*/ 253901 w 253901"/>
                <a:gd name="connsiteY3" fmla="*/ 0 h 725709"/>
              </a:gdLst>
              <a:ahLst/>
              <a:cxnLst>
                <a:cxn ang="0">
                  <a:pos x="connsiteX0" y="connsiteY0"/>
                </a:cxn>
                <a:cxn ang="0">
                  <a:pos x="connsiteX1" y="connsiteY1"/>
                </a:cxn>
                <a:cxn ang="0">
                  <a:pos x="connsiteX2" y="connsiteY2"/>
                </a:cxn>
                <a:cxn ang="0">
                  <a:pos x="connsiteX3" y="connsiteY3"/>
                </a:cxn>
              </a:cxnLst>
              <a:rect l="l" t="t" r="r" b="b"/>
              <a:pathLst>
                <a:path w="253901" h="725709">
                  <a:moveTo>
                    <a:pt x="0" y="725709"/>
                  </a:moveTo>
                  <a:lnTo>
                    <a:pt x="126950" y="725709"/>
                  </a:lnTo>
                  <a:lnTo>
                    <a:pt x="126950" y="0"/>
                  </a:lnTo>
                  <a:lnTo>
                    <a:pt x="253901"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120430" tIns="343634" rIns="120429" bIns="343633" numCol="1" spcCol="1270" anchor="ctr" anchorCtr="0">
              <a:noAutofit/>
            </a:bodyPr>
            <a:lstStyle/>
            <a:p>
              <a:pPr lvl="0" algn="ctr" defTabSz="222250">
                <a:lnSpc>
                  <a:spcPct val="90000"/>
                </a:lnSpc>
                <a:spcBef>
                  <a:spcPct val="0"/>
                </a:spcBef>
                <a:spcAft>
                  <a:spcPct val="35000"/>
                </a:spcAft>
              </a:pPr>
              <a:endParaRPr lang="en-GB" sz="500" kern="1200" dirty="0"/>
            </a:p>
          </p:txBody>
        </p:sp>
        <p:sp>
          <p:nvSpPr>
            <p:cNvPr id="20" name="Freihandform 19"/>
            <p:cNvSpPr/>
            <p:nvPr/>
          </p:nvSpPr>
          <p:spPr>
            <a:xfrm rot="16200000">
              <a:off x="4315757" y="825016"/>
              <a:ext cx="2037078" cy="387044"/>
            </a:xfrm>
            <a:custGeom>
              <a:avLst/>
              <a:gdLst>
                <a:gd name="connsiteX0" fmla="*/ 0 w 2037078"/>
                <a:gd name="connsiteY0" fmla="*/ 0 h 387044"/>
                <a:gd name="connsiteX1" fmla="*/ 2037078 w 2037078"/>
                <a:gd name="connsiteY1" fmla="*/ 0 h 387044"/>
                <a:gd name="connsiteX2" fmla="*/ 2037078 w 2037078"/>
                <a:gd name="connsiteY2" fmla="*/ 387044 h 387044"/>
                <a:gd name="connsiteX3" fmla="*/ 0 w 2037078"/>
                <a:gd name="connsiteY3" fmla="*/ 387044 h 387044"/>
                <a:gd name="connsiteX4" fmla="*/ 0 w 2037078"/>
                <a:gd name="connsiteY4" fmla="*/ 0 h 38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078" h="387044">
                  <a:moveTo>
                    <a:pt x="0" y="0"/>
                  </a:moveTo>
                  <a:lnTo>
                    <a:pt x="2037078" y="0"/>
                  </a:lnTo>
                  <a:lnTo>
                    <a:pt x="2037078" y="387044"/>
                  </a:lnTo>
                  <a:lnTo>
                    <a:pt x="0" y="3870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19" numCol="1" spcCol="1270" anchor="ctr" anchorCtr="0">
              <a:noAutofit/>
            </a:bodyPr>
            <a:lstStyle/>
            <a:p>
              <a:pPr lvl="0" algn="ctr" defTabSz="533400">
                <a:lnSpc>
                  <a:spcPct val="90000"/>
                </a:lnSpc>
                <a:spcBef>
                  <a:spcPct val="0"/>
                </a:spcBef>
                <a:spcAft>
                  <a:spcPct val="35000"/>
                </a:spcAft>
              </a:pPr>
              <a:r>
                <a:rPr lang="en-GB" sz="1200" b="1" kern="1200" dirty="0">
                  <a:solidFill>
                    <a:schemeClr val="tx2"/>
                  </a:solidFill>
                </a:rPr>
                <a:t>Climate and Environment Services </a:t>
              </a:r>
            </a:p>
          </p:txBody>
        </p:sp>
        <p:sp>
          <p:nvSpPr>
            <p:cNvPr id="21" name="Freihandform 20"/>
            <p:cNvSpPr/>
            <p:nvPr/>
          </p:nvSpPr>
          <p:spPr>
            <a:xfrm>
              <a:off x="5781719" y="99307"/>
              <a:ext cx="1269507" cy="387044"/>
            </a:xfrm>
            <a:custGeom>
              <a:avLst/>
              <a:gdLst>
                <a:gd name="connsiteX0" fmla="*/ 0 w 1269507"/>
                <a:gd name="connsiteY0" fmla="*/ 0 h 387044"/>
                <a:gd name="connsiteX1" fmla="*/ 1269507 w 1269507"/>
                <a:gd name="connsiteY1" fmla="*/ 0 h 387044"/>
                <a:gd name="connsiteX2" fmla="*/ 1269507 w 1269507"/>
                <a:gd name="connsiteY2" fmla="*/ 387044 h 387044"/>
                <a:gd name="connsiteX3" fmla="*/ 0 w 1269507"/>
                <a:gd name="connsiteY3" fmla="*/ 387044 h 387044"/>
                <a:gd name="connsiteX4" fmla="*/ 0 w 1269507"/>
                <a:gd name="connsiteY4" fmla="*/ 0 h 38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07" h="387044">
                  <a:moveTo>
                    <a:pt x="0" y="0"/>
                  </a:moveTo>
                  <a:lnTo>
                    <a:pt x="1269507" y="0"/>
                  </a:lnTo>
                  <a:lnTo>
                    <a:pt x="1269507" y="387044"/>
                  </a:lnTo>
                  <a:lnTo>
                    <a:pt x="0" y="3870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chemeClr val="tx2"/>
                  </a:solidFill>
                </a:rPr>
                <a:t>Data Quality Analysis</a:t>
              </a:r>
              <a:r>
                <a:rPr lang="en-GB" sz="1200" kern="1200" dirty="0"/>
                <a:t> </a:t>
              </a:r>
            </a:p>
          </p:txBody>
        </p:sp>
        <p:sp>
          <p:nvSpPr>
            <p:cNvPr id="22" name="Freihandform 21"/>
            <p:cNvSpPr/>
            <p:nvPr/>
          </p:nvSpPr>
          <p:spPr>
            <a:xfrm>
              <a:off x="5781719" y="583113"/>
              <a:ext cx="1269507" cy="387044"/>
            </a:xfrm>
            <a:custGeom>
              <a:avLst/>
              <a:gdLst>
                <a:gd name="connsiteX0" fmla="*/ 0 w 1269507"/>
                <a:gd name="connsiteY0" fmla="*/ 0 h 387044"/>
                <a:gd name="connsiteX1" fmla="*/ 1269507 w 1269507"/>
                <a:gd name="connsiteY1" fmla="*/ 0 h 387044"/>
                <a:gd name="connsiteX2" fmla="*/ 1269507 w 1269507"/>
                <a:gd name="connsiteY2" fmla="*/ 387044 h 387044"/>
                <a:gd name="connsiteX3" fmla="*/ 0 w 1269507"/>
                <a:gd name="connsiteY3" fmla="*/ 387044 h 387044"/>
                <a:gd name="connsiteX4" fmla="*/ 0 w 1269507"/>
                <a:gd name="connsiteY4" fmla="*/ 0 h 38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07" h="387044">
                  <a:moveTo>
                    <a:pt x="0" y="0"/>
                  </a:moveTo>
                  <a:lnTo>
                    <a:pt x="1269507" y="0"/>
                  </a:lnTo>
                  <a:lnTo>
                    <a:pt x="1269507" y="387044"/>
                  </a:lnTo>
                  <a:lnTo>
                    <a:pt x="0" y="3870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chemeClr val="tx2"/>
                  </a:solidFill>
                </a:rPr>
                <a:t>Climate-impact Research</a:t>
              </a:r>
            </a:p>
          </p:txBody>
        </p:sp>
        <p:sp>
          <p:nvSpPr>
            <p:cNvPr id="23" name="Freihandform 22"/>
            <p:cNvSpPr/>
            <p:nvPr/>
          </p:nvSpPr>
          <p:spPr>
            <a:xfrm>
              <a:off x="5781719" y="1066919"/>
              <a:ext cx="1269507" cy="387044"/>
            </a:xfrm>
            <a:custGeom>
              <a:avLst/>
              <a:gdLst>
                <a:gd name="connsiteX0" fmla="*/ 0 w 1269507"/>
                <a:gd name="connsiteY0" fmla="*/ 0 h 387044"/>
                <a:gd name="connsiteX1" fmla="*/ 1269507 w 1269507"/>
                <a:gd name="connsiteY1" fmla="*/ 0 h 387044"/>
                <a:gd name="connsiteX2" fmla="*/ 1269507 w 1269507"/>
                <a:gd name="connsiteY2" fmla="*/ 387044 h 387044"/>
                <a:gd name="connsiteX3" fmla="*/ 0 w 1269507"/>
                <a:gd name="connsiteY3" fmla="*/ 387044 h 387044"/>
                <a:gd name="connsiteX4" fmla="*/ 0 w 1269507"/>
                <a:gd name="connsiteY4" fmla="*/ 0 h 38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07" h="387044">
                  <a:moveTo>
                    <a:pt x="0" y="0"/>
                  </a:moveTo>
                  <a:lnTo>
                    <a:pt x="1269507" y="0"/>
                  </a:lnTo>
                  <a:lnTo>
                    <a:pt x="1269507" y="387044"/>
                  </a:lnTo>
                  <a:lnTo>
                    <a:pt x="0" y="3870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chemeClr val="tx2"/>
                  </a:solidFill>
                </a:rPr>
                <a:t>Climate Services</a:t>
              </a:r>
            </a:p>
          </p:txBody>
        </p:sp>
        <p:sp>
          <p:nvSpPr>
            <p:cNvPr id="24" name="Freihandform 23"/>
            <p:cNvSpPr/>
            <p:nvPr/>
          </p:nvSpPr>
          <p:spPr>
            <a:xfrm>
              <a:off x="5781719" y="1550725"/>
              <a:ext cx="1269507" cy="387044"/>
            </a:xfrm>
            <a:custGeom>
              <a:avLst/>
              <a:gdLst>
                <a:gd name="connsiteX0" fmla="*/ 0 w 1269507"/>
                <a:gd name="connsiteY0" fmla="*/ 0 h 387044"/>
                <a:gd name="connsiteX1" fmla="*/ 1269507 w 1269507"/>
                <a:gd name="connsiteY1" fmla="*/ 0 h 387044"/>
                <a:gd name="connsiteX2" fmla="*/ 1269507 w 1269507"/>
                <a:gd name="connsiteY2" fmla="*/ 387044 h 387044"/>
                <a:gd name="connsiteX3" fmla="*/ 0 w 1269507"/>
                <a:gd name="connsiteY3" fmla="*/ 387044 h 387044"/>
                <a:gd name="connsiteX4" fmla="*/ 0 w 1269507"/>
                <a:gd name="connsiteY4" fmla="*/ 0 h 387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507" h="387044">
                  <a:moveTo>
                    <a:pt x="0" y="0"/>
                  </a:moveTo>
                  <a:lnTo>
                    <a:pt x="1269507" y="0"/>
                  </a:lnTo>
                  <a:lnTo>
                    <a:pt x="1269507" y="387044"/>
                  </a:lnTo>
                  <a:lnTo>
                    <a:pt x="0" y="387044"/>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chemeClr val="tx2"/>
                  </a:solidFill>
                </a:rPr>
                <a:t>Environmental Meteorology</a:t>
              </a:r>
            </a:p>
          </p:txBody>
        </p:sp>
      </p:grpSp>
      <p:sp>
        <p:nvSpPr>
          <p:cNvPr id="14" name="Ellipse 13"/>
          <p:cNvSpPr/>
          <p:nvPr/>
        </p:nvSpPr>
        <p:spPr>
          <a:xfrm>
            <a:off x="8805455" y="852297"/>
            <a:ext cx="1715531" cy="5473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itel 1"/>
          <p:cNvSpPr>
            <a:spLocks noGrp="1"/>
          </p:cNvSpPr>
          <p:nvPr>
            <p:ph type="title"/>
          </p:nvPr>
        </p:nvSpPr>
        <p:spPr>
          <a:xfrm>
            <a:off x="838200" y="203086"/>
            <a:ext cx="9609306" cy="392257"/>
          </a:xfrm>
        </p:spPr>
        <p:txBody>
          <a:bodyPr/>
          <a:lstStyle/>
          <a:p>
            <a:r>
              <a:rPr lang="de-DE" dirty="0">
                <a:solidFill>
                  <a:schemeClr val="tx1"/>
                </a:solidFill>
              </a:rPr>
              <a:t>2. QC at GeoSphere Austria</a:t>
            </a:r>
            <a:endParaRPr lang="en-GB" dirty="0">
              <a:solidFill>
                <a:schemeClr val="tx1"/>
              </a:solidFill>
            </a:endParaRPr>
          </a:p>
        </p:txBody>
      </p:sp>
      <p:cxnSp>
        <p:nvCxnSpPr>
          <p:cNvPr id="11" name="Gerader Verbinder 10"/>
          <p:cNvCxnSpPr/>
          <p:nvPr/>
        </p:nvCxnSpPr>
        <p:spPr>
          <a:xfrm flipH="1">
            <a:off x="11221377" y="688311"/>
            <a:ext cx="0" cy="203686"/>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0" y="6178641"/>
            <a:ext cx="4642338" cy="569387"/>
          </a:xfrm>
          <a:prstGeom prst="rect">
            <a:avLst/>
          </a:prstGeom>
          <a:noFill/>
          <a:ln>
            <a:solidFill>
              <a:schemeClr val="tx2"/>
            </a:solidFill>
          </a:ln>
        </p:spPr>
        <p:txBody>
          <a:bodyPr wrap="square" rtlCol="0">
            <a:spAutoFit/>
          </a:bodyPr>
          <a:lstStyle/>
          <a:p>
            <a:r>
              <a:rPr lang="de-DE" sz="1100" dirty="0"/>
              <a:t>*) </a:t>
            </a:r>
            <a:r>
              <a:rPr lang="de-DE" sz="1000" i="1" dirty="0"/>
              <a:t>Spengler R., 2002. </a:t>
            </a:r>
            <a:r>
              <a:rPr lang="en-US" sz="1000" i="1" dirty="0"/>
              <a:t>The new Quality Control- and Monitoring System of the </a:t>
            </a:r>
            <a:r>
              <a:rPr lang="en-US" sz="1000" i="1" dirty="0" err="1"/>
              <a:t>Deutscher</a:t>
            </a:r>
            <a:r>
              <a:rPr lang="en-US" sz="1000" i="1" dirty="0"/>
              <a:t> </a:t>
            </a:r>
            <a:r>
              <a:rPr lang="en-US" sz="1000" i="1" dirty="0" err="1"/>
              <a:t>Wetterdienst</a:t>
            </a:r>
            <a:r>
              <a:rPr lang="en-US" sz="1000" i="1" dirty="0"/>
              <a:t>. Proceedings of the WMO Technical Conference on Meteorological and Environmental Instruments and Methods of Observation, Bratislava, 2002.</a:t>
            </a:r>
            <a:endParaRPr lang="en-GB" dirty="0"/>
          </a:p>
        </p:txBody>
      </p:sp>
      <p:sp>
        <p:nvSpPr>
          <p:cNvPr id="31" name="Rechteck 30"/>
          <p:cNvSpPr/>
          <p:nvPr/>
        </p:nvSpPr>
        <p:spPr>
          <a:xfrm>
            <a:off x="10525888" y="138583"/>
            <a:ext cx="1518557" cy="549728"/>
          </a:xfrm>
          <a:prstGeom prst="rect">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713E4546-9A93-661D-F08D-1E93C770D01F}"/>
              </a:ext>
            </a:extLst>
          </p:cNvPr>
          <p:cNvPicPr>
            <a:picLocks noChangeAspect="1"/>
          </p:cNvPicPr>
          <p:nvPr/>
        </p:nvPicPr>
        <p:blipFill>
          <a:blip r:embed="rId8"/>
          <a:srcRect l="4093" t="9998" b="12287"/>
          <a:stretch/>
        </p:blipFill>
        <p:spPr>
          <a:xfrm>
            <a:off x="10582592" y="195726"/>
            <a:ext cx="1443553" cy="444203"/>
          </a:xfrm>
          <a:prstGeom prst="rect">
            <a:avLst/>
          </a:prstGeom>
        </p:spPr>
      </p:pic>
    </p:spTree>
    <p:extLst>
      <p:ext uri="{BB962C8B-B14F-4D97-AF65-F5344CB8AC3E}">
        <p14:creationId xmlns:p14="http://schemas.microsoft.com/office/powerpoint/2010/main" val="2232878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GeoSphere Austria">
  <a:themeElements>
    <a:clrScheme name="GSA">
      <a:dk1>
        <a:srgbClr val="052E37"/>
      </a:dk1>
      <a:lt1>
        <a:sysClr val="window" lastClr="FFFFFF"/>
      </a:lt1>
      <a:dk2>
        <a:srgbClr val="052E37"/>
      </a:dk2>
      <a:lt2>
        <a:srgbClr val="FFFFFF"/>
      </a:lt2>
      <a:accent1>
        <a:srgbClr val="BFCE40"/>
      </a:accent1>
      <a:accent2>
        <a:srgbClr val="D8E18C"/>
      </a:accent2>
      <a:accent3>
        <a:srgbClr val="EAEEEF"/>
      </a:accent3>
      <a:accent4>
        <a:srgbClr val="667F86"/>
      </a:accent4>
      <a:accent5>
        <a:srgbClr val="C3284C"/>
      </a:accent5>
      <a:accent6>
        <a:srgbClr val="0E849E"/>
      </a:accent6>
      <a:hlink>
        <a:srgbClr val="052E37"/>
      </a:hlink>
      <a:folHlink>
        <a:srgbClr val="052E37"/>
      </a:folHlink>
    </a:clrScheme>
    <a:fontScheme name="GSA">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orlage GSA_02.02.2023.potx" id="{4CEE69B7-6062-423B-97E7-98D9D72FA1F5}" vid="{4BCEA3A1-28E6-4B18-86A2-2F0F3BBF431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SA">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SA">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1494</Words>
  <Application>Microsoft Office PowerPoint</Application>
  <PresentationFormat>Breitbild</PresentationFormat>
  <Paragraphs>271</Paragraphs>
  <Slides>24</Slides>
  <Notes>18</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24</vt:i4>
      </vt:variant>
    </vt:vector>
  </HeadingPairs>
  <TitlesOfParts>
    <vt:vector size="31" baseType="lpstr">
      <vt:lpstr>Courier New</vt:lpstr>
      <vt:lpstr>Arial</vt:lpstr>
      <vt:lpstr>Source Sans Pro</vt:lpstr>
      <vt:lpstr>Wingdings</vt:lpstr>
      <vt:lpstr>Unit Offc Light</vt:lpstr>
      <vt:lpstr>Cambria Math</vt:lpstr>
      <vt:lpstr>GeoSphere Austria</vt:lpstr>
      <vt:lpstr>  Quality Control of Precipitation Data @ GeoSphere Austria    Data Quality and Digitization Niko Filipovic*, Anita Paul, Geyer Florian</vt:lpstr>
      <vt:lpstr>Outline</vt:lpstr>
      <vt:lpstr>1. Precipitation measurement network @ GeoSphere Austria</vt:lpstr>
      <vt:lpstr>1. Manual climatological observation network</vt:lpstr>
      <vt:lpstr>1. Precipitation gauges</vt:lpstr>
      <vt:lpstr>1. Vertical distribution – tipping bucket gauges (TBG) ; weighing gauges (WG) </vt:lpstr>
      <vt:lpstr>1. Comparison of collocated TBG vs. WG</vt:lpstr>
      <vt:lpstr>1. Comparison to Hydrological Office standard gauge        TAWES-standard = MPS TRWS</vt:lpstr>
      <vt:lpstr>2. QC at GeoSphere Austria</vt:lpstr>
      <vt:lpstr>2. Data Quality Management at GeoSphere Austria</vt:lpstr>
      <vt:lpstr>2. AQUAS – simplified system structure</vt:lpstr>
      <vt:lpstr>2. AQUAS – advantages and challenges</vt:lpstr>
      <vt:lpstr>3. QC of precipitation data in AQUAS</vt:lpstr>
      <vt:lpstr>3. Error sources – some examples</vt:lpstr>
      <vt:lpstr>3. Weighing precipitation gauges</vt:lpstr>
      <vt:lpstr>3. Spurious precipitation (periodic noise)</vt:lpstr>
      <vt:lpstr>3. Missing recordings</vt:lpstr>
      <vt:lpstr>4. RR_calc  - algorithm for estimating missing weighing gauge precipitation data </vt:lpstr>
      <vt:lpstr>4. RR_calc – outline of the workflow </vt:lpstr>
      <vt:lpstr>4. RR_calc example</vt:lpstr>
      <vt:lpstr>4. Example for 1h-accumulation …</vt:lpstr>
      <vt:lpstr>… and for 24h-accumulation</vt:lpstr>
      <vt:lpstr>Summary</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Michaela Gebesmair</dc:creator>
  <cp:lastModifiedBy>Niko Filipovic</cp:lastModifiedBy>
  <cp:revision>172</cp:revision>
  <dcterms:created xsi:type="dcterms:W3CDTF">2023-01-24T22:59:43Z</dcterms:created>
  <dcterms:modified xsi:type="dcterms:W3CDTF">2025-11-04T14:47:42Z</dcterms:modified>
</cp:coreProperties>
</file>