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93" r:id="rId3"/>
    <p:sldId id="298" r:id="rId4"/>
    <p:sldId id="299" r:id="rId5"/>
    <p:sldId id="265" r:id="rId6"/>
    <p:sldId id="301" r:id="rId7"/>
    <p:sldId id="300" r:id="rId8"/>
    <p:sldId id="302" r:id="rId9"/>
    <p:sldId id="303" r:id="rId10"/>
    <p:sldId id="304" r:id="rId11"/>
    <p:sldId id="305" r:id="rId12"/>
    <p:sldId id="306" r:id="rId13"/>
    <p:sldId id="307" r:id="rId14"/>
    <p:sldId id="316" r:id="rId15"/>
    <p:sldId id="308" r:id="rId16"/>
    <p:sldId id="309" r:id="rId17"/>
    <p:sldId id="310" r:id="rId18"/>
    <p:sldId id="311" r:id="rId19"/>
    <p:sldId id="315" r:id="rId20"/>
    <p:sldId id="313" r:id="rId21"/>
    <p:sldId id="314" r:id="rId22"/>
    <p:sldId id="272" r:id="rId23"/>
    <p:sldId id="295" r:id="rId24"/>
    <p:sldId id="266" r:id="rId25"/>
    <p:sldId id="276" r:id="rId26"/>
    <p:sldId id="318" r:id="rId27"/>
    <p:sldId id="317" r:id="rId28"/>
    <p:sldId id="264"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674"/>
  </p:normalViewPr>
  <p:slideViewPr>
    <p:cSldViewPr snapToGrid="0" snapToObjects="1">
      <p:cViewPr varScale="1">
        <p:scale>
          <a:sx n="51" d="100"/>
          <a:sy n="51" d="100"/>
        </p:scale>
        <p:origin x="112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590560-7DF9-3048-B354-121D27B2F335}"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64484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590560-7DF9-3048-B354-121D27B2F335}"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202972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590560-7DF9-3048-B354-121D27B2F335}"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88200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590560-7DF9-3048-B354-121D27B2F335}"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108572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590560-7DF9-3048-B354-121D27B2F335}"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1927275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590560-7DF9-3048-B354-121D27B2F335}"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122087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590560-7DF9-3048-B354-121D27B2F335}"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5187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590560-7DF9-3048-B354-121D27B2F335}"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37084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90560-7DF9-3048-B354-121D27B2F335}"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50908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590560-7DF9-3048-B354-121D27B2F335}"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61898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590560-7DF9-3048-B354-121D27B2F335}"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43342-E1E7-524D-8256-1FD189D27FA7}" type="slidenum">
              <a:rPr lang="en-US" smtClean="0"/>
              <a:t>‹#›</a:t>
            </a:fld>
            <a:endParaRPr lang="en-US"/>
          </a:p>
        </p:txBody>
      </p:sp>
    </p:spTree>
    <p:extLst>
      <p:ext uri="{BB962C8B-B14F-4D97-AF65-F5344CB8AC3E}">
        <p14:creationId xmlns:p14="http://schemas.microsoft.com/office/powerpoint/2010/main" val="79755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90560-7DF9-3048-B354-121D27B2F335}"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43342-E1E7-524D-8256-1FD189D27FA7}" type="slidenum">
              <a:rPr lang="en-US" smtClean="0"/>
              <a:t>‹#›</a:t>
            </a:fld>
            <a:endParaRPr lang="en-US"/>
          </a:p>
        </p:txBody>
      </p:sp>
    </p:spTree>
    <p:extLst>
      <p:ext uri="{BB962C8B-B14F-4D97-AF65-F5344CB8AC3E}">
        <p14:creationId xmlns:p14="http://schemas.microsoft.com/office/powerpoint/2010/main" val="456188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met.hu/en/omsz/rendezvenyek/homogenization_and_interpolation/softwar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ata.hub.geosphere.at/" TargetMode="External"/><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053"/>
          <a:stretch/>
        </p:blipFill>
        <p:spPr>
          <a:xfrm>
            <a:off x="8906608" y="0"/>
            <a:ext cx="3285392" cy="685800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74" y="5453472"/>
            <a:ext cx="3995054" cy="1141674"/>
          </a:xfrm>
          <a:prstGeom prst="rect">
            <a:avLst/>
          </a:prstGeom>
        </p:spPr>
      </p:pic>
      <p:sp>
        <p:nvSpPr>
          <p:cNvPr id="5" name="Cím 3"/>
          <p:cNvSpPr txBox="1">
            <a:spLocks/>
          </p:cNvSpPr>
          <p:nvPr/>
        </p:nvSpPr>
        <p:spPr>
          <a:xfrm>
            <a:off x="137087" y="361325"/>
            <a:ext cx="11106615" cy="1312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n w="28575">
                  <a:noFill/>
                </a:ln>
                <a:solidFill>
                  <a:srgbClr val="002060"/>
                </a:solidFill>
                <a:latin typeface="Century Gothic" panose="020B0502020202020204" pitchFamily="34" charset="0"/>
              </a:rPr>
              <a:t>Homogenized and gridded</a:t>
            </a:r>
            <a:endParaRPr lang="hu-HU" sz="3800" b="1" dirty="0">
              <a:ln w="28575">
                <a:noFill/>
              </a:ln>
              <a:solidFill>
                <a:srgbClr val="002060"/>
              </a:solidFill>
              <a:latin typeface="Century Gothic" panose="020B0502020202020204" pitchFamily="34" charset="0"/>
            </a:endParaRPr>
          </a:p>
          <a:p>
            <a:pPr algn="ctr"/>
            <a:r>
              <a:rPr lang="hu-HU" sz="3800" b="1" dirty="0">
                <a:ln w="28575">
                  <a:noFill/>
                </a:ln>
                <a:solidFill>
                  <a:srgbClr val="002060"/>
                </a:solidFill>
                <a:latin typeface="Century Gothic" panose="020B0502020202020204" pitchFamily="34" charset="0"/>
              </a:rPr>
              <a:t>d</a:t>
            </a:r>
            <a:r>
              <a:rPr lang="en-US" sz="3800" b="1" dirty="0" err="1">
                <a:ln w="28575">
                  <a:noFill/>
                </a:ln>
                <a:solidFill>
                  <a:srgbClr val="002060"/>
                </a:solidFill>
                <a:latin typeface="Century Gothic" panose="020B0502020202020204" pitchFamily="34" charset="0"/>
              </a:rPr>
              <a:t>aily</a:t>
            </a:r>
            <a:r>
              <a:rPr lang="hu-HU" sz="3800" b="1" dirty="0">
                <a:ln w="28575">
                  <a:noFill/>
                </a:ln>
                <a:solidFill>
                  <a:srgbClr val="002060"/>
                </a:solidFill>
                <a:latin typeface="Century Gothic" panose="020B0502020202020204" pitchFamily="34" charset="0"/>
              </a:rPr>
              <a:t> </a:t>
            </a:r>
            <a:r>
              <a:rPr lang="en-US" sz="3800" b="1" dirty="0">
                <a:ln w="28575">
                  <a:noFill/>
                </a:ln>
                <a:solidFill>
                  <a:srgbClr val="002060"/>
                </a:solidFill>
                <a:latin typeface="Century Gothic" panose="020B0502020202020204" pitchFamily="34" charset="0"/>
              </a:rPr>
              <a:t>mean temperature data series</a:t>
            </a:r>
            <a:r>
              <a:rPr lang="hu-HU" sz="3800" b="1" dirty="0">
                <a:ln w="28575">
                  <a:noFill/>
                </a:ln>
                <a:solidFill>
                  <a:srgbClr val="002060"/>
                </a:solidFill>
                <a:latin typeface="Century Gothic" panose="020B0502020202020204" pitchFamily="34" charset="0"/>
              </a:rPr>
              <a:t> </a:t>
            </a:r>
            <a:r>
              <a:rPr lang="en-US" sz="3800" b="1" dirty="0">
                <a:ln w="28575">
                  <a:noFill/>
                </a:ln>
                <a:solidFill>
                  <a:srgbClr val="002060"/>
                </a:solidFill>
                <a:latin typeface="Century Gothic" panose="020B0502020202020204" pitchFamily="34" charset="0"/>
              </a:rPr>
              <a:t>from 1851</a:t>
            </a:r>
            <a:endParaRPr lang="en-US" sz="3800" b="1" noProof="0" dirty="0">
              <a:ln w="28575">
                <a:noFill/>
              </a:ln>
              <a:solidFill>
                <a:srgbClr val="002060"/>
              </a:solidFill>
              <a:latin typeface="Century Gothic" panose="020B0502020202020204" pitchFamily="34" charset="0"/>
            </a:endParaRPr>
          </a:p>
        </p:txBody>
      </p:sp>
      <p:sp>
        <p:nvSpPr>
          <p:cNvPr id="7" name="Alcím 4"/>
          <p:cNvSpPr txBox="1">
            <a:spLocks/>
          </p:cNvSpPr>
          <p:nvPr/>
        </p:nvSpPr>
        <p:spPr>
          <a:xfrm>
            <a:off x="1118395" y="2496312"/>
            <a:ext cx="9144000" cy="418981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noProof="0" dirty="0">
              <a:ln w="19050">
                <a:solidFill>
                  <a:srgbClr val="292C7E"/>
                </a:solidFill>
              </a:ln>
              <a:solidFill>
                <a:schemeClr val="bg1"/>
              </a:solidFill>
              <a:latin typeface="Century Gothic" panose="020B0502020202020204" pitchFamily="34" charset="0"/>
            </a:endParaRPr>
          </a:p>
          <a:p>
            <a:pPr marL="0" indent="0" algn="ctr">
              <a:buNone/>
            </a:pPr>
            <a:r>
              <a:rPr lang="en-US" sz="4800" b="1" noProof="0" dirty="0" err="1">
                <a:ln w="19050">
                  <a:noFill/>
                </a:ln>
                <a:solidFill>
                  <a:srgbClr val="002060"/>
                </a:solidFill>
                <a:latin typeface="Century Gothic" panose="020B0502020202020204" pitchFamily="34" charset="0"/>
              </a:rPr>
              <a:t>Olivér</a:t>
            </a:r>
            <a:r>
              <a:rPr lang="en-US" sz="4800" b="1" noProof="0" dirty="0">
                <a:ln w="19050">
                  <a:noFill/>
                </a:ln>
                <a:solidFill>
                  <a:srgbClr val="002060"/>
                </a:solidFill>
                <a:latin typeface="Century Gothic" panose="020B0502020202020204" pitchFamily="34" charset="0"/>
              </a:rPr>
              <a:t> Szentes</a:t>
            </a:r>
            <a:r>
              <a:rPr lang="en-US" sz="4800" b="1" baseline="30000" noProof="0" dirty="0">
                <a:ln w="19050">
                  <a:noFill/>
                </a:ln>
                <a:solidFill>
                  <a:srgbClr val="002060"/>
                </a:solidFill>
                <a:latin typeface="Century Gothic" panose="020B0502020202020204" pitchFamily="34" charset="0"/>
              </a:rPr>
              <a:t>1,2</a:t>
            </a:r>
            <a:endParaRPr lang="en-US" sz="4800" b="1" noProof="0" dirty="0">
              <a:ln w="19050">
                <a:noFill/>
              </a:ln>
              <a:solidFill>
                <a:srgbClr val="002060"/>
              </a:solidFill>
              <a:latin typeface="Century Gothic" panose="020B0502020202020204" pitchFamily="34" charset="0"/>
            </a:endParaRPr>
          </a:p>
          <a:p>
            <a:pPr marL="0" indent="0" algn="ctr">
              <a:buNone/>
            </a:pPr>
            <a:br>
              <a:rPr lang="en-US" sz="3800" b="1" noProof="0" dirty="0">
                <a:ln w="19050">
                  <a:noFill/>
                </a:ln>
                <a:solidFill>
                  <a:srgbClr val="002060"/>
                </a:solidFill>
                <a:latin typeface="Century Gothic" panose="020B0502020202020204" pitchFamily="34" charset="0"/>
              </a:rPr>
            </a:br>
            <a:r>
              <a:rPr lang="en-US" sz="3800" baseline="30000" noProof="0" dirty="0">
                <a:ln w="19050">
                  <a:noFill/>
                </a:ln>
                <a:solidFill>
                  <a:srgbClr val="002060"/>
                </a:solidFill>
                <a:latin typeface="Century Gothic" panose="020B0502020202020204" pitchFamily="34" charset="0"/>
              </a:rPr>
              <a:t>1</a:t>
            </a:r>
            <a:r>
              <a:rPr lang="en-US" sz="3800" noProof="0" dirty="0">
                <a:ln w="19050">
                  <a:noFill/>
                </a:ln>
                <a:solidFill>
                  <a:srgbClr val="002060"/>
                </a:solidFill>
                <a:latin typeface="Century Gothic" panose="020B0502020202020204" pitchFamily="34" charset="0"/>
              </a:rPr>
              <a:t>Climate Research Department, HungaroMet Hungarian Meteorological Service</a:t>
            </a:r>
          </a:p>
          <a:p>
            <a:pPr marL="0" indent="0" algn="ctr">
              <a:buNone/>
            </a:pPr>
            <a:r>
              <a:rPr lang="en-US" sz="3800" baseline="30000" noProof="0" dirty="0">
                <a:ln w="19050">
                  <a:noFill/>
                </a:ln>
                <a:solidFill>
                  <a:srgbClr val="002060"/>
                </a:solidFill>
                <a:latin typeface="Century Gothic" panose="020B0502020202020204" pitchFamily="34" charset="0"/>
              </a:rPr>
              <a:t>2</a:t>
            </a:r>
            <a:r>
              <a:rPr lang="en-US" sz="3800" noProof="0" dirty="0">
                <a:ln w="19050">
                  <a:noFill/>
                </a:ln>
                <a:solidFill>
                  <a:srgbClr val="002060"/>
                </a:solidFill>
                <a:latin typeface="Century Gothic" panose="020B0502020202020204" pitchFamily="34" charset="0"/>
              </a:rPr>
              <a:t>ELTE Faculty of Science, Doctoral School of Earth Sciences</a:t>
            </a:r>
          </a:p>
          <a:p>
            <a:pPr marL="0" indent="0" algn="ctr">
              <a:buNone/>
            </a:pPr>
            <a:endParaRPr lang="en-US" sz="1800" noProof="0" dirty="0">
              <a:ln w="19050">
                <a:noFill/>
              </a:ln>
              <a:solidFill>
                <a:srgbClr val="002060"/>
              </a:solidFill>
              <a:latin typeface="Century Gothic" panose="020B0502020202020204" pitchFamily="34" charset="0"/>
            </a:endParaRPr>
          </a:p>
          <a:p>
            <a:pPr marL="0" indent="0" algn="ctr">
              <a:buNone/>
            </a:pPr>
            <a:r>
              <a:rPr lang="hu-HU" sz="3800" b="1" noProof="0" dirty="0">
                <a:ln w="19050">
                  <a:noFill/>
                </a:ln>
                <a:solidFill>
                  <a:srgbClr val="002060"/>
                </a:solidFill>
                <a:latin typeface="Century Gothic" panose="020B0502020202020204" pitchFamily="34" charset="0"/>
              </a:rPr>
              <a:t>Data Management </a:t>
            </a:r>
            <a:r>
              <a:rPr lang="hu-HU" sz="3800" b="1" noProof="0" dirty="0" err="1">
                <a:ln w="19050">
                  <a:noFill/>
                </a:ln>
                <a:solidFill>
                  <a:srgbClr val="002060"/>
                </a:solidFill>
                <a:latin typeface="Century Gothic" panose="020B0502020202020204" pitchFamily="34" charset="0"/>
              </a:rPr>
              <a:t>Workshop</a:t>
            </a:r>
            <a:endParaRPr lang="en-US" sz="3800" b="1" noProof="0" dirty="0">
              <a:ln w="19050">
                <a:noFill/>
              </a:ln>
              <a:solidFill>
                <a:srgbClr val="002060"/>
              </a:solidFill>
              <a:latin typeface="Century Gothic" panose="020B0502020202020204" pitchFamily="34" charset="0"/>
            </a:endParaRPr>
          </a:p>
          <a:p>
            <a:pPr marL="0" indent="0" algn="ctr">
              <a:buNone/>
            </a:pPr>
            <a:endParaRPr lang="en-US" b="1" noProof="0" dirty="0">
              <a:ln w="19050">
                <a:noFill/>
              </a:ln>
              <a:solidFill>
                <a:srgbClr val="002060"/>
              </a:solidFill>
              <a:latin typeface="Century Gothic" panose="020B0502020202020204" pitchFamily="34" charset="0"/>
            </a:endParaRPr>
          </a:p>
          <a:p>
            <a:pPr marL="0" indent="0" algn="ctr">
              <a:buNone/>
            </a:pPr>
            <a:endParaRPr lang="en-US" b="1" noProof="0" dirty="0">
              <a:ln w="19050">
                <a:noFill/>
              </a:ln>
              <a:solidFill>
                <a:srgbClr val="002060"/>
              </a:solidFill>
              <a:latin typeface="Century Gothic" panose="020B0502020202020204" pitchFamily="34" charset="0"/>
            </a:endParaRPr>
          </a:p>
          <a:p>
            <a:pPr marL="0" indent="0" algn="ctr">
              <a:buNone/>
            </a:pPr>
            <a:r>
              <a:rPr lang="hu-HU" sz="3800" b="1" dirty="0">
                <a:ln w="19050">
                  <a:noFill/>
                </a:ln>
                <a:solidFill>
                  <a:srgbClr val="002060"/>
                </a:solidFill>
                <a:latin typeface="Century Gothic" panose="020B0502020202020204" pitchFamily="34" charset="0"/>
              </a:rPr>
              <a:t>Oslo</a:t>
            </a:r>
            <a:r>
              <a:rPr lang="en-US" sz="3800" b="1" noProof="0" dirty="0">
                <a:ln w="19050">
                  <a:noFill/>
                </a:ln>
                <a:solidFill>
                  <a:srgbClr val="002060"/>
                </a:solidFill>
                <a:latin typeface="Century Gothic" panose="020B0502020202020204" pitchFamily="34" charset="0"/>
              </a:rPr>
              <a:t>, 2025</a:t>
            </a:r>
          </a:p>
        </p:txBody>
      </p:sp>
      <p:pic>
        <p:nvPicPr>
          <p:cNvPr id="8" name="Kép 7">
            <a:extLst>
              <a:ext uri="{FF2B5EF4-FFF2-40B4-BE49-F238E27FC236}">
                <a16:creationId xmlns:a16="http://schemas.microsoft.com/office/drawing/2014/main" id="{9D58ECFA-A35A-2705-6BB7-2C2A89A880B9}"/>
              </a:ext>
            </a:extLst>
          </p:cNvPr>
          <p:cNvPicPr>
            <a:picLocks noChangeAspect="1"/>
          </p:cNvPicPr>
          <p:nvPr/>
        </p:nvPicPr>
        <p:blipFill>
          <a:blip r:embed="rId4"/>
          <a:stretch>
            <a:fillRect/>
          </a:stretch>
        </p:blipFill>
        <p:spPr>
          <a:xfrm>
            <a:off x="7827249" y="5320225"/>
            <a:ext cx="2855870" cy="1128846"/>
          </a:xfrm>
          <a:prstGeom prst="rect">
            <a:avLst/>
          </a:prstGeom>
        </p:spPr>
      </p:pic>
    </p:spTree>
    <p:extLst>
      <p:ext uri="{BB962C8B-B14F-4D97-AF65-F5344CB8AC3E}">
        <p14:creationId xmlns:p14="http://schemas.microsoft.com/office/powerpoint/2010/main" val="62055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8600057" cy="9033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II.: </a:t>
            </a:r>
            <a:r>
              <a:rPr lang="hu-HU" sz="3800" dirty="0">
                <a:solidFill>
                  <a:srgbClr val="002060"/>
                </a:solidFill>
              </a:rPr>
              <a:t>S</a:t>
            </a:r>
            <a:r>
              <a:rPr lang="en-US" sz="3800" dirty="0" err="1">
                <a:solidFill>
                  <a:srgbClr val="002060"/>
                </a:solidFill>
              </a:rPr>
              <a:t>tation</a:t>
            </a:r>
            <a:r>
              <a:rPr lang="en-US" sz="3800" dirty="0">
                <a:solidFill>
                  <a:srgbClr val="002060"/>
                </a:solidFill>
              </a:rPr>
              <a:t> systems for homogenization</a:t>
            </a: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198258" y="814039"/>
            <a:ext cx="6481325" cy="57330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2060"/>
                </a:solidFill>
              </a:rPr>
              <a:t>It's not just Austrian stations that are involved in homogenization</a:t>
            </a:r>
            <a:endParaRPr lang="hu-HU" sz="1800" dirty="0">
              <a:solidFill>
                <a:srgbClr val="002060"/>
              </a:solidFill>
            </a:endParaRPr>
          </a:p>
          <a:p>
            <a:r>
              <a:rPr lang="hu-HU" sz="1800" dirty="0">
                <a:solidFill>
                  <a:srgbClr val="002060"/>
                </a:solidFill>
              </a:rPr>
              <a:t>U</a:t>
            </a:r>
            <a:r>
              <a:rPr lang="en-US" sz="1800" dirty="0">
                <a:solidFill>
                  <a:srgbClr val="002060"/>
                </a:solidFill>
              </a:rPr>
              <a:t>se of several stations from the region, from which daily data series are available from the 1850s</a:t>
            </a:r>
            <a:r>
              <a:rPr lang="hu-HU" sz="1800" dirty="0">
                <a:solidFill>
                  <a:srgbClr val="002060"/>
                </a:solidFill>
              </a:rPr>
              <a:t> + 9 </a:t>
            </a:r>
            <a:r>
              <a:rPr lang="hu-HU" sz="1800" dirty="0" err="1">
                <a:solidFill>
                  <a:srgbClr val="002060"/>
                </a:solidFill>
              </a:rPr>
              <a:t>stations</a:t>
            </a:r>
            <a:r>
              <a:rPr lang="hu-HU" sz="1800" dirty="0">
                <a:solidFill>
                  <a:srgbClr val="002060"/>
                </a:solidFill>
              </a:rPr>
              <a:t> </a:t>
            </a:r>
            <a:r>
              <a:rPr lang="hu-HU" sz="1800" dirty="0" err="1">
                <a:solidFill>
                  <a:srgbClr val="002060"/>
                </a:solidFill>
              </a:rPr>
              <a:t>with</a:t>
            </a:r>
            <a:r>
              <a:rPr lang="hu-HU" sz="1800" dirty="0">
                <a:solidFill>
                  <a:srgbClr val="002060"/>
                </a:solidFill>
              </a:rPr>
              <a:t> </a:t>
            </a:r>
            <a:r>
              <a:rPr lang="hu-HU" sz="1800" dirty="0" err="1">
                <a:solidFill>
                  <a:srgbClr val="002060"/>
                </a:solidFill>
              </a:rPr>
              <a:t>only</a:t>
            </a:r>
            <a:r>
              <a:rPr lang="hu-HU" sz="1800" dirty="0">
                <a:solidFill>
                  <a:srgbClr val="002060"/>
                </a:solidFill>
              </a:rPr>
              <a:t> </a:t>
            </a:r>
            <a:r>
              <a:rPr lang="hu-HU" sz="1800" dirty="0" err="1">
                <a:solidFill>
                  <a:srgbClr val="002060"/>
                </a:solidFill>
              </a:rPr>
              <a:t>monthy</a:t>
            </a:r>
            <a:r>
              <a:rPr lang="hu-HU" sz="1800" dirty="0">
                <a:solidFill>
                  <a:srgbClr val="002060"/>
                </a:solidFill>
              </a:rPr>
              <a:t> </a:t>
            </a:r>
            <a:r>
              <a:rPr lang="hu-HU" sz="1800" dirty="0" err="1">
                <a:solidFill>
                  <a:srgbClr val="002060"/>
                </a:solidFill>
              </a:rPr>
              <a:t>data</a:t>
            </a:r>
            <a:endParaRPr lang="hu-HU" sz="1800" dirty="0">
              <a:solidFill>
                <a:srgbClr val="002060"/>
              </a:solidFill>
            </a:endParaRPr>
          </a:p>
          <a:p>
            <a:r>
              <a:rPr lang="en-US" sz="1800" dirty="0">
                <a:solidFill>
                  <a:srgbClr val="002060"/>
                </a:solidFill>
              </a:rPr>
              <a:t>For MISH modeling, an additional 134 stations from neighboring countries for the period 1981-2024</a:t>
            </a:r>
            <a:endParaRPr lang="hu-HU" sz="1800" dirty="0">
              <a:solidFill>
                <a:srgbClr val="002060"/>
              </a:solidFill>
            </a:endParaRPr>
          </a:p>
          <a:p>
            <a:r>
              <a:rPr lang="hu-HU" sz="1800" dirty="0" err="1">
                <a:solidFill>
                  <a:srgbClr val="002060"/>
                </a:solidFill>
              </a:rPr>
              <a:t>Source</a:t>
            </a:r>
            <a:r>
              <a:rPr lang="hu-HU" sz="1800" dirty="0">
                <a:solidFill>
                  <a:srgbClr val="002060"/>
                </a:solidFill>
              </a:rPr>
              <a:t> of </a:t>
            </a:r>
            <a:r>
              <a:rPr lang="hu-HU" sz="1800" dirty="0" err="1">
                <a:solidFill>
                  <a:srgbClr val="002060"/>
                </a:solidFill>
              </a:rPr>
              <a:t>data</a:t>
            </a:r>
            <a:r>
              <a:rPr lang="hu-HU" sz="1800" dirty="0">
                <a:solidFill>
                  <a:srgbClr val="002060"/>
                </a:solidFill>
              </a:rPr>
              <a:t>: </a:t>
            </a:r>
            <a:r>
              <a:rPr lang="hu-HU" sz="1800" dirty="0" err="1">
                <a:solidFill>
                  <a:srgbClr val="002060"/>
                </a:solidFill>
              </a:rPr>
              <a:t>national</a:t>
            </a:r>
            <a:r>
              <a:rPr lang="hu-HU" sz="1800" dirty="0">
                <a:solidFill>
                  <a:srgbClr val="002060"/>
                </a:solidFill>
              </a:rPr>
              <a:t> </a:t>
            </a:r>
            <a:r>
              <a:rPr lang="hu-HU" sz="1800" dirty="0" err="1">
                <a:solidFill>
                  <a:srgbClr val="002060"/>
                </a:solidFill>
              </a:rPr>
              <a:t>open</a:t>
            </a:r>
            <a:r>
              <a:rPr lang="hu-HU" sz="1800" dirty="0">
                <a:solidFill>
                  <a:srgbClr val="002060"/>
                </a:solidFill>
              </a:rPr>
              <a:t> </a:t>
            </a:r>
            <a:r>
              <a:rPr lang="hu-HU" sz="1800" dirty="0" err="1">
                <a:solidFill>
                  <a:srgbClr val="002060"/>
                </a:solidFill>
              </a:rPr>
              <a:t>data</a:t>
            </a:r>
            <a:r>
              <a:rPr lang="hu-HU" sz="1800" dirty="0">
                <a:solidFill>
                  <a:srgbClr val="002060"/>
                </a:solidFill>
              </a:rPr>
              <a:t> </a:t>
            </a:r>
            <a:r>
              <a:rPr lang="hu-HU" sz="1800" dirty="0" err="1">
                <a:solidFill>
                  <a:srgbClr val="002060"/>
                </a:solidFill>
              </a:rPr>
              <a:t>portals</a:t>
            </a:r>
            <a:r>
              <a:rPr lang="hu-HU" sz="1800" dirty="0">
                <a:solidFill>
                  <a:srgbClr val="002060"/>
                </a:solidFill>
              </a:rPr>
              <a:t>, ECAD</a:t>
            </a:r>
          </a:p>
          <a:p>
            <a:endParaRPr kumimoji="0" lang="en-US" sz="1800" b="0" i="0" u="none" strike="noStrike" kern="1200" cap="none" spc="0" normalizeH="0" baseline="0" noProof="0" dirty="0">
              <a:ln>
                <a:noFill/>
              </a:ln>
              <a:solidFill>
                <a:srgbClr val="002060"/>
              </a:solidFill>
              <a:effectLst/>
              <a:uLnTx/>
              <a:uFillTx/>
            </a:endParaRPr>
          </a:p>
        </p:txBody>
      </p:sp>
      <p:sp>
        <p:nvSpPr>
          <p:cNvPr id="5" name="Szövegdoboz 4"/>
          <p:cNvSpPr txBox="1"/>
          <p:nvPr/>
        </p:nvSpPr>
        <p:spPr>
          <a:xfrm>
            <a:off x="6355595" y="1687730"/>
            <a:ext cx="3299992" cy="1600438"/>
          </a:xfrm>
          <a:prstGeom prst="rect">
            <a:avLst/>
          </a:prstGeom>
          <a:noFill/>
        </p:spPr>
        <p:txBody>
          <a:bodyPr wrap="square" rtlCol="0">
            <a:spAutoFit/>
          </a:bodyPr>
          <a:lstStyle/>
          <a:p>
            <a:r>
              <a:rPr lang="hu-HU" sz="1400" dirty="0"/>
              <a:t>MASH1m (1851-2024): 67 </a:t>
            </a:r>
            <a:r>
              <a:rPr lang="hu-HU" sz="1400" dirty="0" err="1"/>
              <a:t>stations</a:t>
            </a:r>
            <a:endParaRPr lang="hu-HU" sz="1400" dirty="0"/>
          </a:p>
          <a:p>
            <a:r>
              <a:rPr lang="hu-HU" sz="1400" dirty="0"/>
              <a:t>MASH2m (1871-2024): 91 </a:t>
            </a:r>
            <a:r>
              <a:rPr lang="hu-HU" sz="1400" dirty="0" err="1"/>
              <a:t>stations</a:t>
            </a:r>
            <a:endParaRPr lang="hu-HU" sz="1400" dirty="0"/>
          </a:p>
          <a:p>
            <a:r>
              <a:rPr lang="hu-HU" sz="1400" dirty="0"/>
              <a:t>MASH3m (1881-2024): 125 </a:t>
            </a:r>
            <a:r>
              <a:rPr lang="hu-HU" sz="1400" dirty="0" err="1"/>
              <a:t>stations</a:t>
            </a:r>
            <a:endParaRPr lang="hu-HU" sz="1400" dirty="0"/>
          </a:p>
          <a:p>
            <a:r>
              <a:rPr lang="hu-HU" sz="1400" dirty="0"/>
              <a:t>MASH4m (1931-2024): 153 </a:t>
            </a:r>
            <a:r>
              <a:rPr lang="hu-HU" sz="1400" dirty="0" err="1"/>
              <a:t>stations</a:t>
            </a:r>
            <a:endParaRPr lang="hu-HU" sz="1400" dirty="0"/>
          </a:p>
          <a:p>
            <a:r>
              <a:rPr lang="hu-HU" sz="1400" dirty="0"/>
              <a:t>MASH5m (1951-2024): 179 </a:t>
            </a:r>
            <a:r>
              <a:rPr lang="hu-HU" sz="1400" dirty="0" err="1"/>
              <a:t>stations</a:t>
            </a:r>
            <a:endParaRPr lang="hu-HU" sz="1400" dirty="0"/>
          </a:p>
          <a:p>
            <a:r>
              <a:rPr lang="hu-HU" sz="1400" dirty="0"/>
              <a:t>MASH6m (1981-2024): 232 </a:t>
            </a:r>
            <a:r>
              <a:rPr lang="hu-HU" sz="1400" dirty="0" err="1"/>
              <a:t>stations</a:t>
            </a:r>
            <a:endParaRPr lang="hu-HU" sz="1400" dirty="0"/>
          </a:p>
          <a:p>
            <a:r>
              <a:rPr lang="hu-HU" sz="1400" dirty="0"/>
              <a:t>MASH6m(</a:t>
            </a:r>
            <a:r>
              <a:rPr lang="hu-HU" sz="1400" dirty="0" err="1"/>
              <a:t>mod</a:t>
            </a:r>
            <a:r>
              <a:rPr lang="hu-HU" sz="1400" dirty="0"/>
              <a:t>): 1981-2024: 366 </a:t>
            </a:r>
            <a:r>
              <a:rPr lang="hu-HU" sz="1400" dirty="0" err="1"/>
              <a:t>stations</a:t>
            </a:r>
            <a:endParaRPr lang="hu-HU" sz="1400" dirty="0"/>
          </a:p>
        </p:txBody>
      </p:sp>
      <p:sp>
        <p:nvSpPr>
          <p:cNvPr id="9" name="Szövegdoboz 8"/>
          <p:cNvSpPr txBox="1"/>
          <p:nvPr/>
        </p:nvSpPr>
        <p:spPr>
          <a:xfrm>
            <a:off x="9363450" y="1718922"/>
            <a:ext cx="2751989" cy="1169551"/>
          </a:xfrm>
          <a:prstGeom prst="rect">
            <a:avLst/>
          </a:prstGeom>
          <a:noFill/>
        </p:spPr>
        <p:txBody>
          <a:bodyPr wrap="square" rtlCol="0">
            <a:spAutoFit/>
          </a:bodyPr>
          <a:lstStyle/>
          <a:p>
            <a:r>
              <a:rPr lang="hu-HU" sz="1400" dirty="0"/>
              <a:t>MASH1d (1851-2024): 33 </a:t>
            </a:r>
            <a:r>
              <a:rPr lang="hu-HU" sz="1400" dirty="0" err="1"/>
              <a:t>stations</a:t>
            </a:r>
            <a:endParaRPr lang="hu-HU" sz="1400" dirty="0"/>
          </a:p>
          <a:p>
            <a:r>
              <a:rPr lang="hu-HU" sz="1400" dirty="0"/>
              <a:t>MASH2d (1895-2024): 47 </a:t>
            </a:r>
            <a:r>
              <a:rPr lang="hu-HU" sz="1400" dirty="0" err="1"/>
              <a:t>stations</a:t>
            </a:r>
            <a:endParaRPr lang="hu-HU" sz="1400" dirty="0"/>
          </a:p>
          <a:p>
            <a:r>
              <a:rPr lang="hu-HU" sz="1400" dirty="0"/>
              <a:t>MASH3d (1936-2024): 104 </a:t>
            </a:r>
            <a:r>
              <a:rPr lang="hu-HU" sz="1400" dirty="0" err="1"/>
              <a:t>stations</a:t>
            </a:r>
            <a:endParaRPr lang="hu-HU" sz="1400" dirty="0"/>
          </a:p>
          <a:p>
            <a:r>
              <a:rPr lang="hu-HU" sz="1400" dirty="0"/>
              <a:t>MASH4d (1951-2024): 170 </a:t>
            </a:r>
            <a:r>
              <a:rPr lang="hu-HU" sz="1400" dirty="0" err="1"/>
              <a:t>stations</a:t>
            </a:r>
            <a:endParaRPr lang="hu-HU" sz="1400" dirty="0"/>
          </a:p>
          <a:p>
            <a:r>
              <a:rPr lang="hu-HU" sz="1400" dirty="0"/>
              <a:t>MASH5d (1981-2024): 223 </a:t>
            </a:r>
            <a:r>
              <a:rPr lang="hu-HU" sz="1400" dirty="0" err="1"/>
              <a:t>stations</a:t>
            </a:r>
            <a:endParaRPr lang="hu-HU" sz="1400" dirty="0"/>
          </a:p>
        </p:txBody>
      </p:sp>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749" y="3708215"/>
            <a:ext cx="4520689" cy="3087300"/>
          </a:xfrm>
          <a:prstGeom prst="rect">
            <a:avLst/>
          </a:prstGeom>
        </p:spPr>
      </p:pic>
      <p:sp>
        <p:nvSpPr>
          <p:cNvPr id="15" name="Szövegdoboz 14">
            <a:extLst>
              <a:ext uri="{FF2B5EF4-FFF2-40B4-BE49-F238E27FC236}">
                <a16:creationId xmlns:a16="http://schemas.microsoft.com/office/drawing/2014/main" id="{8FF42953-9281-1D26-D2B6-3A704E2732A4}"/>
              </a:ext>
            </a:extLst>
          </p:cNvPr>
          <p:cNvSpPr txBox="1"/>
          <p:nvPr/>
        </p:nvSpPr>
        <p:spPr>
          <a:xfrm>
            <a:off x="7594748" y="3338883"/>
            <a:ext cx="4520689" cy="369332"/>
          </a:xfrm>
          <a:prstGeom prst="rect">
            <a:avLst/>
          </a:prstGeom>
          <a:solidFill>
            <a:schemeClr val="bg2">
              <a:alpha val="70000"/>
            </a:schemeClr>
          </a:solidFill>
        </p:spPr>
        <p:txBody>
          <a:bodyPr wrap="square" rtlCol="0">
            <a:spAutoFit/>
          </a:bodyPr>
          <a:lstStyle/>
          <a:p>
            <a:pPr algn="ctr"/>
            <a:r>
              <a:rPr lang="hu-HU" noProof="0" dirty="0"/>
              <a:t>MASH1m (1851-2024): 67 </a:t>
            </a:r>
            <a:r>
              <a:rPr lang="hu-HU" noProof="0" dirty="0" err="1"/>
              <a:t>stations</a:t>
            </a:r>
            <a:endParaRPr lang="en-US" noProof="0" dirty="0"/>
          </a:p>
        </p:txBody>
      </p:sp>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143" y="3676795"/>
            <a:ext cx="5754781" cy="3118720"/>
          </a:xfrm>
          <a:prstGeom prst="rect">
            <a:avLst/>
          </a:prstGeom>
        </p:spPr>
      </p:pic>
      <p:sp>
        <p:nvSpPr>
          <p:cNvPr id="16" name="Szövegdoboz 15">
            <a:extLst>
              <a:ext uri="{FF2B5EF4-FFF2-40B4-BE49-F238E27FC236}">
                <a16:creationId xmlns:a16="http://schemas.microsoft.com/office/drawing/2014/main" id="{8FF42953-9281-1D26-D2B6-3A704E2732A4}"/>
              </a:ext>
            </a:extLst>
          </p:cNvPr>
          <p:cNvSpPr txBox="1"/>
          <p:nvPr/>
        </p:nvSpPr>
        <p:spPr>
          <a:xfrm>
            <a:off x="1482142" y="3307463"/>
            <a:ext cx="5754781" cy="369332"/>
          </a:xfrm>
          <a:prstGeom prst="rect">
            <a:avLst/>
          </a:prstGeom>
          <a:solidFill>
            <a:schemeClr val="bg2">
              <a:alpha val="70000"/>
            </a:schemeClr>
          </a:solidFill>
        </p:spPr>
        <p:txBody>
          <a:bodyPr wrap="square" rtlCol="0">
            <a:spAutoFit/>
          </a:bodyPr>
          <a:lstStyle/>
          <a:p>
            <a:pPr algn="ctr"/>
            <a:r>
              <a:rPr lang="hu-HU" dirty="0" err="1"/>
              <a:t>Stations</a:t>
            </a:r>
            <a:r>
              <a:rPr lang="hu-HU" dirty="0"/>
              <a:t> </a:t>
            </a:r>
            <a:r>
              <a:rPr lang="hu-HU" dirty="0" err="1"/>
              <a:t>for</a:t>
            </a:r>
            <a:r>
              <a:rPr lang="hu-HU" dirty="0"/>
              <a:t> MISH </a:t>
            </a:r>
            <a:r>
              <a:rPr lang="hu-HU" dirty="0" err="1"/>
              <a:t>modeling</a:t>
            </a:r>
            <a:r>
              <a:rPr lang="hu-HU" dirty="0"/>
              <a:t>: 339 </a:t>
            </a:r>
            <a:r>
              <a:rPr lang="hu-HU" noProof="0" dirty="0" err="1"/>
              <a:t>stations</a:t>
            </a:r>
            <a:endParaRPr lang="en-US" noProof="0" dirty="0"/>
          </a:p>
        </p:txBody>
      </p:sp>
      <p:sp>
        <p:nvSpPr>
          <p:cNvPr id="17" name="Tartalom helye 2">
            <a:extLst>
              <a:ext uri="{FF2B5EF4-FFF2-40B4-BE49-F238E27FC236}">
                <a16:creationId xmlns:a16="http://schemas.microsoft.com/office/drawing/2014/main" id="{90E30EAB-E88F-D9BF-53C9-69CAC4D4200E}"/>
              </a:ext>
            </a:extLst>
          </p:cNvPr>
          <p:cNvSpPr txBox="1">
            <a:spLocks/>
          </p:cNvSpPr>
          <p:nvPr/>
        </p:nvSpPr>
        <p:spPr>
          <a:xfrm>
            <a:off x="6374746" y="954928"/>
            <a:ext cx="5772649" cy="4141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hu-HU" sz="2000" b="1" dirty="0" err="1">
                <a:solidFill>
                  <a:srgbClr val="002060"/>
                </a:solidFill>
              </a:rPr>
              <a:t>Final</a:t>
            </a:r>
            <a:r>
              <a:rPr lang="hu-HU" sz="2000" b="1" dirty="0">
                <a:solidFill>
                  <a:srgbClr val="002060"/>
                </a:solidFill>
              </a:rPr>
              <a:t> MASH </a:t>
            </a:r>
            <a:r>
              <a:rPr lang="hu-HU" sz="2000" b="1" dirty="0" err="1">
                <a:solidFill>
                  <a:srgbClr val="002060"/>
                </a:solidFill>
              </a:rPr>
              <a:t>systems</a:t>
            </a:r>
            <a:endParaRPr kumimoji="0" lang="en-US" sz="2000" b="1" i="0" u="none" strike="noStrike" kern="1200" cap="none" spc="0" normalizeH="0" baseline="0" noProof="0" dirty="0">
              <a:ln>
                <a:noFill/>
              </a:ln>
              <a:solidFill>
                <a:srgbClr val="002060"/>
              </a:solidFill>
              <a:effectLst/>
              <a:uLnTx/>
              <a:uFillTx/>
            </a:endParaRPr>
          </a:p>
        </p:txBody>
      </p:sp>
      <p:sp>
        <p:nvSpPr>
          <p:cNvPr id="18" name="Szövegdoboz 17"/>
          <p:cNvSpPr txBox="1"/>
          <p:nvPr/>
        </p:nvSpPr>
        <p:spPr>
          <a:xfrm>
            <a:off x="7243076" y="1357116"/>
            <a:ext cx="1000082" cy="369332"/>
          </a:xfrm>
          <a:prstGeom prst="rect">
            <a:avLst/>
          </a:prstGeom>
          <a:noFill/>
        </p:spPr>
        <p:txBody>
          <a:bodyPr wrap="none" rtlCol="0">
            <a:spAutoFit/>
          </a:bodyPr>
          <a:lstStyle/>
          <a:p>
            <a:r>
              <a:rPr lang="hu-HU" b="1" dirty="0" err="1"/>
              <a:t>Monthly</a:t>
            </a:r>
            <a:endParaRPr lang="hu-HU" b="1" dirty="0"/>
          </a:p>
        </p:txBody>
      </p:sp>
      <p:sp>
        <p:nvSpPr>
          <p:cNvPr id="19" name="Szövegdoboz 18"/>
          <p:cNvSpPr txBox="1"/>
          <p:nvPr/>
        </p:nvSpPr>
        <p:spPr>
          <a:xfrm>
            <a:off x="10261458" y="1360499"/>
            <a:ext cx="665567" cy="369332"/>
          </a:xfrm>
          <a:prstGeom prst="rect">
            <a:avLst/>
          </a:prstGeom>
          <a:noFill/>
        </p:spPr>
        <p:txBody>
          <a:bodyPr wrap="none" rtlCol="0">
            <a:spAutoFit/>
          </a:bodyPr>
          <a:lstStyle/>
          <a:p>
            <a:r>
              <a:rPr lang="hu-HU" b="1" dirty="0"/>
              <a:t>Daily</a:t>
            </a:r>
          </a:p>
        </p:txBody>
      </p:sp>
    </p:spTree>
    <p:extLst>
      <p:ext uri="{BB962C8B-B14F-4D97-AF65-F5344CB8AC3E}">
        <p14:creationId xmlns:p14="http://schemas.microsoft.com/office/powerpoint/2010/main" val="30347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529217"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Creation of the ATCLIM database</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2000" dirty="0">
                <a:solidFill>
                  <a:srgbClr val="002060"/>
                </a:solidFill>
              </a:rPr>
              <a:t>I.: </a:t>
            </a:r>
            <a:r>
              <a:rPr lang="hu-HU" sz="2000" dirty="0" err="1">
                <a:solidFill>
                  <a:srgbClr val="002060"/>
                </a:solidFill>
              </a:rPr>
              <a:t>Collecting</a:t>
            </a:r>
            <a:r>
              <a:rPr lang="hu-HU" sz="2000" dirty="0">
                <a:solidFill>
                  <a:srgbClr val="002060"/>
                </a:solidFill>
              </a:rPr>
              <a:t> of </a:t>
            </a:r>
            <a:r>
              <a:rPr lang="hu-HU" sz="2000" dirty="0" err="1">
                <a:solidFill>
                  <a:srgbClr val="002060"/>
                </a:solidFill>
              </a:rPr>
              <a:t>the</a:t>
            </a:r>
            <a:r>
              <a:rPr lang="hu-HU" sz="2000" dirty="0">
                <a:solidFill>
                  <a:srgbClr val="002060"/>
                </a:solidFill>
              </a:rPr>
              <a:t> </a:t>
            </a:r>
            <a:r>
              <a:rPr lang="hu-HU" sz="2000" dirty="0" err="1">
                <a:solidFill>
                  <a:srgbClr val="002060"/>
                </a:solidFill>
              </a:rPr>
              <a:t>data</a:t>
            </a:r>
            <a:r>
              <a:rPr lang="hu-HU" sz="2000" dirty="0">
                <a:solidFill>
                  <a:srgbClr val="002060"/>
                </a:solidFill>
              </a:rPr>
              <a:t> series</a:t>
            </a:r>
          </a:p>
          <a:p>
            <a:pPr marL="0" lvl="0" indent="0">
              <a:buNone/>
            </a:pPr>
            <a:r>
              <a:rPr kumimoji="0" lang="hu-HU" sz="2000" b="0" i="0" u="none" strike="noStrike" kern="1200" cap="none" spc="0" normalizeH="0" baseline="0" noProof="0" dirty="0">
                <a:ln>
                  <a:noFill/>
                </a:ln>
                <a:solidFill>
                  <a:srgbClr val="002060"/>
                </a:solidFill>
                <a:effectLst/>
                <a:uLnTx/>
                <a:uFillTx/>
              </a:rPr>
              <a:t>II.:</a:t>
            </a:r>
            <a:r>
              <a:rPr lang="hu-HU" sz="2000" dirty="0">
                <a:solidFill>
                  <a:srgbClr val="002060"/>
                </a:solidFill>
              </a:rPr>
              <a:t> </a:t>
            </a:r>
            <a:r>
              <a:rPr lang="hu-HU" sz="2000" dirty="0" err="1">
                <a:solidFill>
                  <a:srgbClr val="002060"/>
                </a:solidFill>
              </a:rPr>
              <a:t>Station</a:t>
            </a:r>
            <a:r>
              <a:rPr lang="hu-HU" sz="2000" dirty="0">
                <a:solidFill>
                  <a:srgbClr val="002060"/>
                </a:solidFill>
              </a:rPr>
              <a:t> </a:t>
            </a:r>
            <a:r>
              <a:rPr lang="hu-HU" sz="2000" dirty="0" err="1">
                <a:solidFill>
                  <a:srgbClr val="002060"/>
                </a:solidFill>
              </a:rPr>
              <a:t>systems</a:t>
            </a:r>
            <a:r>
              <a:rPr lang="hu-HU" sz="2000" dirty="0">
                <a:solidFill>
                  <a:srgbClr val="002060"/>
                </a:solidFill>
              </a:rPr>
              <a:t> </a:t>
            </a:r>
            <a:r>
              <a:rPr lang="hu-HU" sz="2000" dirty="0" err="1">
                <a:solidFill>
                  <a:srgbClr val="002060"/>
                </a:solidFill>
              </a:rPr>
              <a:t>for</a:t>
            </a:r>
            <a:r>
              <a:rPr lang="hu-HU" sz="2000" dirty="0">
                <a:solidFill>
                  <a:srgbClr val="002060"/>
                </a:solidFill>
              </a:rPr>
              <a:t> </a:t>
            </a:r>
            <a:r>
              <a:rPr lang="hu-HU" sz="2000" dirty="0" err="1">
                <a:solidFill>
                  <a:srgbClr val="002060"/>
                </a:solidFill>
              </a:rPr>
              <a:t>homogenization</a:t>
            </a:r>
            <a:r>
              <a:rPr lang="hu-HU" sz="2000" dirty="0">
                <a:solidFill>
                  <a:srgbClr val="002060"/>
                </a:solidFill>
              </a:rPr>
              <a:t> (</a:t>
            </a:r>
            <a:r>
              <a:rPr lang="hu-HU" sz="2000" dirty="0" err="1">
                <a:solidFill>
                  <a:srgbClr val="002060"/>
                </a:solidFill>
              </a:rPr>
              <a:t>monthly</a:t>
            </a:r>
            <a:r>
              <a:rPr lang="hu-HU" sz="2000" dirty="0">
                <a:solidFill>
                  <a:srgbClr val="002060"/>
                </a:solidFill>
              </a:rPr>
              <a:t> and </a:t>
            </a:r>
            <a:r>
              <a:rPr lang="hu-HU" sz="2000" dirty="0" err="1">
                <a:solidFill>
                  <a:srgbClr val="002060"/>
                </a:solidFill>
              </a:rPr>
              <a:t>daily</a:t>
            </a:r>
            <a:r>
              <a:rPr lang="hu-HU" sz="2000" dirty="0">
                <a:solidFill>
                  <a:srgbClr val="002060"/>
                </a:solidFill>
              </a:rPr>
              <a:t>)</a:t>
            </a:r>
          </a:p>
          <a:p>
            <a:pPr marL="0" lvl="0" indent="0">
              <a:buNone/>
            </a:pPr>
            <a:r>
              <a:rPr kumimoji="0" lang="hu-HU" sz="2000" b="1" i="0" u="none" strike="noStrike" kern="1200" cap="none" spc="0" normalizeH="0" baseline="0" noProof="0" dirty="0">
                <a:ln>
                  <a:noFill/>
                </a:ln>
                <a:solidFill>
                  <a:srgbClr val="002060"/>
                </a:solidFill>
                <a:effectLst/>
                <a:uLnTx/>
                <a:uFillTx/>
              </a:rPr>
              <a:t>III.: </a:t>
            </a:r>
            <a:r>
              <a:rPr lang="hu-HU" sz="2000" b="1" dirty="0" err="1">
                <a:solidFill>
                  <a:srgbClr val="002060"/>
                </a:solidFill>
              </a:rPr>
              <a:t>H</a:t>
            </a:r>
            <a:r>
              <a:rPr kumimoji="0" lang="hu-HU" sz="2000" b="1" i="0" u="none" strike="noStrike" kern="1200" cap="none" spc="0" normalizeH="0" baseline="0" noProof="0" dirty="0" err="1">
                <a:ln>
                  <a:noFill/>
                </a:ln>
                <a:solidFill>
                  <a:srgbClr val="002060"/>
                </a:solidFill>
                <a:effectLst/>
                <a:uLnTx/>
                <a:uFillTx/>
              </a:rPr>
              <a:t>omogenization</a:t>
            </a:r>
            <a:r>
              <a:rPr kumimoji="0" lang="hu-HU" sz="2000" b="1" i="0" u="none" strike="noStrike" kern="1200" cap="none" spc="0" normalizeH="0" noProof="0" dirty="0">
                <a:ln>
                  <a:noFill/>
                </a:ln>
                <a:solidFill>
                  <a:srgbClr val="002060"/>
                </a:solidFill>
                <a:effectLst/>
                <a:uLnTx/>
                <a:uFillTx/>
              </a:rPr>
              <a:t> of </a:t>
            </a:r>
            <a:r>
              <a:rPr kumimoji="0" lang="hu-HU" sz="2000" b="1" i="0" u="none" strike="noStrike" kern="1200" cap="none" spc="0" normalizeH="0" noProof="0" dirty="0" err="1">
                <a:ln>
                  <a:noFill/>
                </a:ln>
                <a:solidFill>
                  <a:srgbClr val="002060"/>
                </a:solidFill>
                <a:effectLst/>
                <a:uLnTx/>
                <a:uFillTx/>
              </a:rPr>
              <a:t>monthly</a:t>
            </a:r>
            <a:r>
              <a:rPr kumimoji="0" lang="hu-HU" sz="2000" b="1" i="0" u="none" strike="noStrike" kern="1200" cap="none" spc="0" normalizeH="0" noProof="0" dirty="0">
                <a:ln>
                  <a:noFill/>
                </a:ln>
                <a:solidFill>
                  <a:srgbClr val="002060"/>
                </a:solidFill>
                <a:effectLst/>
                <a:uLnTx/>
                <a:uFillTx/>
              </a:rPr>
              <a:t> and </a:t>
            </a:r>
            <a:r>
              <a:rPr kumimoji="0" lang="hu-HU" sz="2000" b="1" i="0" u="none" strike="noStrike" kern="1200" cap="none" spc="0" normalizeH="0" noProof="0" dirty="0" err="1">
                <a:ln>
                  <a:noFill/>
                </a:ln>
                <a:solidFill>
                  <a:srgbClr val="002060"/>
                </a:solidFill>
                <a:effectLst/>
                <a:uLnTx/>
                <a:uFillTx/>
              </a:rPr>
              <a:t>daily</a:t>
            </a:r>
            <a:r>
              <a:rPr kumimoji="0" lang="hu-HU" sz="2000" b="1" i="0" u="none" strike="noStrike" kern="1200" cap="none" spc="0" normalizeH="0" noProof="0" dirty="0">
                <a:ln>
                  <a:noFill/>
                </a:ln>
                <a:solidFill>
                  <a:srgbClr val="002060"/>
                </a:solidFill>
                <a:effectLst/>
                <a:uLnTx/>
                <a:uFillTx/>
              </a:rPr>
              <a:t> </a:t>
            </a:r>
            <a:r>
              <a:rPr kumimoji="0" lang="hu-HU" sz="2000" b="1" i="0" u="none" strike="noStrike" kern="1200" cap="none" spc="0" normalizeH="0" noProof="0" dirty="0" err="1">
                <a:ln>
                  <a:noFill/>
                </a:ln>
                <a:solidFill>
                  <a:srgbClr val="002060"/>
                </a:solidFill>
                <a:effectLst/>
                <a:uLnTx/>
                <a:uFillTx/>
              </a:rPr>
              <a:t>data</a:t>
            </a:r>
            <a:r>
              <a:rPr kumimoji="0" lang="hu-HU" sz="2000" b="1" i="0" u="none" strike="noStrike" kern="1200" cap="none" spc="0" normalizeH="0" noProof="0" dirty="0">
                <a:ln>
                  <a:noFill/>
                </a:ln>
                <a:solidFill>
                  <a:srgbClr val="002060"/>
                </a:solidFill>
                <a:effectLst/>
                <a:uLnTx/>
                <a:uFillTx/>
              </a:rPr>
              <a:t> series</a:t>
            </a:r>
            <a:endParaRPr kumimoji="0" lang="en-US" sz="2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88870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016262"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600" dirty="0">
                <a:solidFill>
                  <a:srgbClr val="002060"/>
                </a:solidFill>
              </a:rPr>
              <a:t>II</a:t>
            </a:r>
            <a:r>
              <a:rPr lang="hu-HU" sz="3600" dirty="0">
                <a:solidFill>
                  <a:srgbClr val="002060"/>
                </a:solidFill>
              </a:rPr>
              <a:t>I</a:t>
            </a:r>
            <a:r>
              <a:rPr lang="en-US" sz="3600" dirty="0">
                <a:solidFill>
                  <a:srgbClr val="002060"/>
                </a:solidFill>
              </a:rPr>
              <a:t>.: </a:t>
            </a:r>
            <a:r>
              <a:rPr lang="hu-HU" sz="3600" dirty="0">
                <a:solidFill>
                  <a:srgbClr val="002060"/>
                </a:solidFill>
              </a:rPr>
              <a:t>H</a:t>
            </a:r>
            <a:r>
              <a:rPr lang="en-US" sz="3600" dirty="0" err="1">
                <a:solidFill>
                  <a:srgbClr val="002060"/>
                </a:solidFill>
              </a:rPr>
              <a:t>omogenization</a:t>
            </a:r>
            <a:r>
              <a:rPr lang="en-US" sz="3600" dirty="0">
                <a:solidFill>
                  <a:srgbClr val="002060"/>
                </a:solidFill>
              </a:rPr>
              <a:t> of monthly</a:t>
            </a:r>
            <a:r>
              <a:rPr lang="hu-HU" sz="3600" dirty="0">
                <a:solidFill>
                  <a:srgbClr val="002060"/>
                </a:solidFill>
              </a:rPr>
              <a:t> </a:t>
            </a:r>
            <a:r>
              <a:rPr lang="hu-HU" sz="3600" dirty="0" err="1">
                <a:solidFill>
                  <a:srgbClr val="002060"/>
                </a:solidFill>
              </a:rPr>
              <a:t>data</a:t>
            </a:r>
            <a:r>
              <a:rPr lang="hu-HU" sz="3600" dirty="0">
                <a:solidFill>
                  <a:srgbClr val="002060"/>
                </a:solidFill>
              </a:rPr>
              <a:t> series</a:t>
            </a:r>
            <a:endParaRPr lang="en-US" sz="3600" dirty="0">
              <a:solidFill>
                <a:srgbClr val="002060"/>
              </a:solidFill>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1097930"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u-HU" sz="2000" noProof="0" dirty="0" err="1">
                <a:solidFill>
                  <a:srgbClr val="002060"/>
                </a:solidFill>
              </a:rPr>
              <a:t>Homogenization</a:t>
            </a:r>
            <a:r>
              <a:rPr lang="hu-HU" sz="2000" noProof="0" dirty="0">
                <a:solidFill>
                  <a:srgbClr val="002060"/>
                </a:solidFill>
              </a:rPr>
              <a:t> of </a:t>
            </a:r>
            <a:r>
              <a:rPr lang="hu-HU" sz="2000" noProof="0" dirty="0" err="1">
                <a:solidFill>
                  <a:srgbClr val="002060"/>
                </a:solidFill>
              </a:rPr>
              <a:t>monthly</a:t>
            </a:r>
            <a:r>
              <a:rPr lang="hu-HU" sz="2000" dirty="0">
                <a:solidFill>
                  <a:srgbClr val="002060"/>
                </a:solidFill>
              </a:rPr>
              <a:t> series: </a:t>
            </a:r>
            <a:r>
              <a:rPr lang="hu-HU" sz="2000" dirty="0" err="1">
                <a:solidFill>
                  <a:srgbClr val="002060"/>
                </a:solidFill>
              </a:rPr>
              <a:t>additive</a:t>
            </a:r>
            <a:r>
              <a:rPr lang="hu-HU" sz="2000" dirty="0">
                <a:solidFill>
                  <a:srgbClr val="002060"/>
                </a:solidFill>
              </a:rPr>
              <a:t> </a:t>
            </a:r>
            <a:r>
              <a:rPr lang="hu-HU" sz="2000" dirty="0" err="1">
                <a:solidFill>
                  <a:srgbClr val="002060"/>
                </a:solidFill>
              </a:rPr>
              <a:t>model</a:t>
            </a:r>
            <a:r>
              <a:rPr lang="hu-HU" sz="2000" dirty="0">
                <a:solidFill>
                  <a:srgbClr val="002060"/>
                </a:solidFill>
              </a:rPr>
              <a:t> (</a:t>
            </a:r>
            <a:r>
              <a:rPr lang="hu-HU" sz="2000" dirty="0" err="1">
                <a:solidFill>
                  <a:srgbClr val="002060"/>
                </a:solidFill>
              </a:rPr>
              <a:t>significance</a:t>
            </a:r>
            <a:r>
              <a:rPr lang="hu-HU" sz="2000" dirty="0">
                <a:solidFill>
                  <a:srgbClr val="002060"/>
                </a:solidFill>
              </a:rPr>
              <a:t> </a:t>
            </a:r>
            <a:r>
              <a:rPr lang="hu-HU" sz="2000" dirty="0" err="1">
                <a:solidFill>
                  <a:srgbClr val="002060"/>
                </a:solidFill>
              </a:rPr>
              <a:t>level</a:t>
            </a:r>
            <a:r>
              <a:rPr lang="hu-HU" sz="2000" dirty="0">
                <a:solidFill>
                  <a:srgbClr val="002060"/>
                </a:solidFill>
              </a:rPr>
              <a:t>: 0.05)</a:t>
            </a:r>
          </a:p>
          <a:p>
            <a:pPr marL="0" indent="0">
              <a:buNone/>
            </a:pPr>
            <a:r>
              <a:rPr lang="en-US" sz="2000" b="1" dirty="0">
                <a:solidFill>
                  <a:srgbClr val="002060"/>
                </a:solidFill>
              </a:rPr>
              <a:t>The most important verification statistics</a:t>
            </a:r>
            <a:r>
              <a:rPr lang="hu-HU" sz="2000" b="1" dirty="0">
                <a:solidFill>
                  <a:srgbClr val="002060"/>
                </a:solidFill>
              </a:rPr>
              <a:t> </a:t>
            </a:r>
            <a:r>
              <a:rPr lang="en-US" sz="2000" b="1" dirty="0">
                <a:solidFill>
                  <a:srgbClr val="002060"/>
                </a:solidFill>
              </a:rPr>
              <a:t>in annual mean temperature</a:t>
            </a:r>
            <a:r>
              <a:rPr lang="hu-HU" sz="2000" b="1" dirty="0">
                <a:solidFill>
                  <a:srgbClr val="002060"/>
                </a:solidFill>
              </a:rPr>
              <a:t> (</a:t>
            </a:r>
            <a:r>
              <a:rPr lang="hu-HU" sz="2000" b="1" dirty="0" err="1">
                <a:solidFill>
                  <a:srgbClr val="002060"/>
                </a:solidFill>
              </a:rPr>
              <a:t>MASHm</a:t>
            </a:r>
            <a:r>
              <a:rPr lang="hu-HU" sz="2000" b="1" dirty="0">
                <a:solidFill>
                  <a:srgbClr val="002060"/>
                </a:solidFill>
              </a:rPr>
              <a:t> </a:t>
            </a:r>
            <a:r>
              <a:rPr lang="hu-HU" sz="2000" b="1" dirty="0" err="1">
                <a:solidFill>
                  <a:srgbClr val="002060"/>
                </a:solidFill>
              </a:rPr>
              <a:t>systems</a:t>
            </a:r>
            <a:r>
              <a:rPr lang="hu-HU" sz="2000" b="1" dirty="0">
                <a:solidFill>
                  <a:srgbClr val="002060"/>
                </a:solidFill>
              </a:rPr>
              <a:t>):</a:t>
            </a:r>
            <a:endParaRPr lang="en-US" sz="2000" b="1" dirty="0">
              <a:solidFill>
                <a:srgbClr val="002060"/>
              </a:solidFill>
            </a:endParaRPr>
          </a:p>
          <a:p>
            <a:pPr marL="0" indent="0">
              <a:buNone/>
            </a:pPr>
            <a:endParaRPr kumimoji="0" lang="en-US" sz="2000" b="0" i="0" u="none" strike="noStrike" kern="1200" cap="none" spc="0" normalizeH="0" baseline="0" noProof="0" dirty="0">
              <a:ln>
                <a:noFill/>
              </a:ln>
              <a:solidFill>
                <a:srgbClr val="002060"/>
              </a:solidFill>
              <a:effectLst/>
              <a:uLnTx/>
              <a:uFillTx/>
            </a:endParaRPr>
          </a:p>
        </p:txBody>
      </p:sp>
      <p:graphicFrame>
        <p:nvGraphicFramePr>
          <p:cNvPr id="15" name="Táblázat 10">
            <a:extLst>
              <a:ext uri="{FF2B5EF4-FFF2-40B4-BE49-F238E27FC236}">
                <a16:creationId xmlns:a16="http://schemas.microsoft.com/office/drawing/2014/main" id="{AF5112FE-1864-4F10-96C8-C98697CDFA49}"/>
              </a:ext>
            </a:extLst>
          </p:cNvPr>
          <p:cNvGraphicFramePr>
            <a:graphicFrameLocks/>
          </p:cNvGraphicFramePr>
          <p:nvPr>
            <p:extLst>
              <p:ext uri="{D42A27DB-BD31-4B8C-83A1-F6EECF244321}">
                <p14:modId xmlns:p14="http://schemas.microsoft.com/office/powerpoint/2010/main" val="3762342176"/>
              </p:ext>
            </p:extLst>
          </p:nvPr>
        </p:nvGraphicFramePr>
        <p:xfrm>
          <a:off x="144966" y="1735110"/>
          <a:ext cx="11853746" cy="4792477"/>
        </p:xfrm>
        <a:graphic>
          <a:graphicData uri="http://schemas.openxmlformats.org/drawingml/2006/table">
            <a:tbl>
              <a:tblPr firstRow="1" bandRow="1"/>
              <a:tblGrid>
                <a:gridCol w="2028518">
                  <a:extLst>
                    <a:ext uri="{9D8B030D-6E8A-4147-A177-3AD203B41FA5}">
                      <a16:colId xmlns:a16="http://schemas.microsoft.com/office/drawing/2014/main" val="1393267484"/>
                    </a:ext>
                  </a:extLst>
                </a:gridCol>
                <a:gridCol w="1403604">
                  <a:extLst>
                    <a:ext uri="{9D8B030D-6E8A-4147-A177-3AD203B41FA5}">
                      <a16:colId xmlns:a16="http://schemas.microsoft.com/office/drawing/2014/main" val="2654307770"/>
                    </a:ext>
                  </a:extLst>
                </a:gridCol>
                <a:gridCol w="1403604">
                  <a:extLst>
                    <a:ext uri="{9D8B030D-6E8A-4147-A177-3AD203B41FA5}">
                      <a16:colId xmlns:a16="http://schemas.microsoft.com/office/drawing/2014/main" val="212392185"/>
                    </a:ext>
                  </a:extLst>
                </a:gridCol>
                <a:gridCol w="1403604">
                  <a:extLst>
                    <a:ext uri="{9D8B030D-6E8A-4147-A177-3AD203B41FA5}">
                      <a16:colId xmlns:a16="http://schemas.microsoft.com/office/drawing/2014/main" val="1366861451"/>
                    </a:ext>
                  </a:extLst>
                </a:gridCol>
                <a:gridCol w="1403604">
                  <a:extLst>
                    <a:ext uri="{9D8B030D-6E8A-4147-A177-3AD203B41FA5}">
                      <a16:colId xmlns:a16="http://schemas.microsoft.com/office/drawing/2014/main" val="1312770810"/>
                    </a:ext>
                  </a:extLst>
                </a:gridCol>
                <a:gridCol w="1403604">
                  <a:extLst>
                    <a:ext uri="{9D8B030D-6E8A-4147-A177-3AD203B41FA5}">
                      <a16:colId xmlns:a16="http://schemas.microsoft.com/office/drawing/2014/main" val="2807206565"/>
                    </a:ext>
                  </a:extLst>
                </a:gridCol>
                <a:gridCol w="1403604">
                  <a:extLst>
                    <a:ext uri="{9D8B030D-6E8A-4147-A177-3AD203B41FA5}">
                      <a16:colId xmlns:a16="http://schemas.microsoft.com/office/drawing/2014/main" val="3854671281"/>
                    </a:ext>
                  </a:extLst>
                </a:gridCol>
                <a:gridCol w="1403604">
                  <a:extLst>
                    <a:ext uri="{9D8B030D-6E8A-4147-A177-3AD203B41FA5}">
                      <a16:colId xmlns:a16="http://schemas.microsoft.com/office/drawing/2014/main" val="188257829"/>
                    </a:ext>
                  </a:extLst>
                </a:gridCol>
              </a:tblGrid>
              <a:tr h="612646">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alpha val="0"/>
                      </a:srgbClr>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MASH1m</a:t>
                      </a:r>
                    </a:p>
                    <a:p>
                      <a:pPr algn="ctr"/>
                      <a:r>
                        <a:rPr lang="hu-HU" sz="1500" dirty="0"/>
                        <a:t>(1851–2024)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MASH2m</a:t>
                      </a:r>
                    </a:p>
                    <a:p>
                      <a:pPr algn="ctr"/>
                      <a:r>
                        <a:rPr lang="hu-HU" sz="1500" dirty="0"/>
                        <a:t>(1871–2024)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MASH3m</a:t>
                      </a:r>
                    </a:p>
                    <a:p>
                      <a:pPr algn="ctr"/>
                      <a:r>
                        <a:rPr lang="hu-HU" sz="1500" dirty="0"/>
                        <a:t>(1981–2024)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MASH4m</a:t>
                      </a:r>
                    </a:p>
                    <a:p>
                      <a:pPr algn="ctr"/>
                      <a:r>
                        <a:rPr lang="hu-HU" sz="1500" dirty="0"/>
                        <a:t>(1931–2024)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p>
                      <a:pPr algn="ctr"/>
                      <a:r>
                        <a:rPr lang="hu-HU" sz="1500" b="1" kern="1200" dirty="0">
                          <a:solidFill>
                            <a:schemeClr val="lt1"/>
                          </a:solidFill>
                          <a:latin typeface="Century Gothic"/>
                          <a:ea typeface="+mn-ea"/>
                          <a:cs typeface="+mn-cs"/>
                        </a:rPr>
                        <a:t>MASH5m</a:t>
                      </a:r>
                    </a:p>
                    <a:p>
                      <a:pPr algn="ctr"/>
                      <a:r>
                        <a:rPr lang="hu-HU" sz="1500" b="1" kern="1200" dirty="0">
                          <a:solidFill>
                            <a:schemeClr val="lt1"/>
                          </a:solidFill>
                          <a:latin typeface="Century Gothic"/>
                          <a:ea typeface="+mn-ea"/>
                          <a:cs typeface="+mn-cs"/>
                        </a:rPr>
                        <a:t>(1951–2024)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hu-HU" sz="1500" b="1" kern="1200" dirty="0">
                          <a:solidFill>
                            <a:schemeClr val="lt1"/>
                          </a:solidFill>
                          <a:latin typeface="Century Gothic"/>
                          <a:ea typeface="+mn-ea"/>
                          <a:cs typeface="+mn-cs"/>
                        </a:rPr>
                        <a:t>MASH6m</a:t>
                      </a:r>
                      <a:br>
                        <a:rPr lang="hu-HU" sz="1500" b="1" kern="1200" dirty="0">
                          <a:solidFill>
                            <a:schemeClr val="lt1"/>
                          </a:solidFill>
                          <a:latin typeface="Century Gothic"/>
                          <a:ea typeface="+mn-ea"/>
                          <a:cs typeface="+mn-cs"/>
                        </a:rPr>
                      </a:br>
                      <a:r>
                        <a:rPr lang="hu-HU" sz="1500" b="1" kern="1200" dirty="0">
                          <a:solidFill>
                            <a:schemeClr val="lt1"/>
                          </a:solidFill>
                          <a:latin typeface="Century Gothic"/>
                          <a:ea typeface="+mn-ea"/>
                          <a:cs typeface="+mn-cs"/>
                        </a:rPr>
                        <a:t>(1981–2024)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MASH6m</a:t>
                      </a:r>
                      <a:r>
                        <a:rPr lang="hu-HU" sz="1000" dirty="0"/>
                        <a:t>(</a:t>
                      </a:r>
                      <a:r>
                        <a:rPr lang="hu-HU" sz="1000" dirty="0" err="1"/>
                        <a:t>mod</a:t>
                      </a:r>
                      <a:r>
                        <a:rPr lang="hu-HU" sz="1000" dirty="0"/>
                        <a:t>)</a:t>
                      </a:r>
                    </a:p>
                    <a:p>
                      <a:pPr algn="ctr"/>
                      <a:r>
                        <a:rPr lang="hu-HU" sz="1500" dirty="0"/>
                        <a:t>(1981–2023)</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5495325"/>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Number</a:t>
                      </a:r>
                      <a:r>
                        <a:rPr lang="hu-HU" sz="1500" dirty="0"/>
                        <a:t> of series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67</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91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125</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153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179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232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366</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875692832"/>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Critical</a:t>
                      </a:r>
                      <a:r>
                        <a:rPr lang="hu-HU" sz="1500" dirty="0"/>
                        <a:t> </a:t>
                      </a:r>
                      <a:r>
                        <a:rPr lang="hu-HU" sz="1500" dirty="0" err="1"/>
                        <a:t>value</a:t>
                      </a:r>
                      <a:r>
                        <a:rPr lang="hu-HU" sz="1500" dirty="0"/>
                        <a:t>:</a:t>
                      </a:r>
                      <a:br>
                        <a:rPr lang="hu-HU" sz="1500" dirty="0"/>
                      </a:br>
                      <a:r>
                        <a:rPr lang="hu-HU" sz="1200" dirty="0"/>
                        <a:t>(</a:t>
                      </a:r>
                      <a:r>
                        <a:rPr lang="hu-HU" sz="1200" dirty="0" err="1"/>
                        <a:t>significance</a:t>
                      </a:r>
                      <a:r>
                        <a:rPr lang="hu-HU" sz="1200" dirty="0"/>
                        <a:t> </a:t>
                      </a:r>
                      <a:r>
                        <a:rPr lang="hu-HU" sz="1200" dirty="0" err="1"/>
                        <a:t>level</a:t>
                      </a:r>
                      <a:r>
                        <a:rPr lang="hu-HU" sz="1200" dirty="0"/>
                        <a:t>: 0.05)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22.19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21.60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21.40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20.86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20.86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785515868"/>
                  </a:ext>
                </a:extLst>
              </a:tr>
              <a:tr h="840159">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t>Test </a:t>
                      </a:r>
                      <a:r>
                        <a:rPr lang="hu-HU" sz="1500" dirty="0" err="1"/>
                        <a:t>Statistics</a:t>
                      </a:r>
                      <a:r>
                        <a:rPr lang="hu-HU" sz="1500" dirty="0"/>
                        <a:t> </a:t>
                      </a:r>
                      <a:r>
                        <a:rPr lang="hu-HU" sz="1500" dirty="0" err="1"/>
                        <a:t>Before</a:t>
                      </a:r>
                      <a:r>
                        <a:rPr lang="hu-HU" sz="1500" dirty="0"/>
                        <a:t> </a:t>
                      </a:r>
                      <a:r>
                        <a:rPr lang="hu-HU" sz="1500" dirty="0" err="1"/>
                        <a:t>Homogenization</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1289.91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1411.89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1305.45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874.72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475.29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259.50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272.96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75301575"/>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500" dirty="0"/>
                        <a:t>Test </a:t>
                      </a:r>
                      <a:r>
                        <a:rPr lang="hu-HU" sz="1500" dirty="0" err="1"/>
                        <a:t>Statistics</a:t>
                      </a:r>
                      <a:r>
                        <a:rPr lang="hu-HU" sz="1500" dirty="0"/>
                        <a:t> </a:t>
                      </a:r>
                      <a:r>
                        <a:rPr lang="hu-HU" sz="1500" dirty="0" err="1"/>
                        <a:t>After</a:t>
                      </a:r>
                      <a:r>
                        <a:rPr lang="hu-HU" sz="1500" dirty="0"/>
                        <a:t> </a:t>
                      </a:r>
                      <a:r>
                        <a:rPr lang="hu-HU" sz="1500" dirty="0" err="1"/>
                        <a:t>Homogenization</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26.40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25.28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25.66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24.82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25.01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22.00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22.61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846065297"/>
                  </a:ext>
                </a:extLst>
              </a:tr>
              <a:tr h="875208">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Relative</a:t>
                      </a:r>
                      <a:r>
                        <a:rPr lang="hu-HU" sz="1500" dirty="0"/>
                        <a:t> </a:t>
                      </a:r>
                      <a:r>
                        <a:rPr lang="hu-HU" sz="1500" dirty="0" err="1"/>
                        <a:t>Modification</a:t>
                      </a:r>
                      <a:r>
                        <a:rPr lang="hu-HU" sz="1500" dirty="0"/>
                        <a:t> of Series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0.55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0.51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0.49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0.31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0.23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616544959"/>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Representativity</a:t>
                      </a:r>
                      <a:r>
                        <a:rPr lang="hu-HU" sz="1500" dirty="0"/>
                        <a:t> of </a:t>
                      </a:r>
                      <a:r>
                        <a:rPr lang="hu-HU" sz="1500" dirty="0" err="1"/>
                        <a:t>station</a:t>
                      </a:r>
                      <a:r>
                        <a:rPr lang="hu-HU" sz="1500" dirty="0"/>
                        <a:t> </a:t>
                      </a:r>
                      <a:r>
                        <a:rPr lang="hu-HU" sz="1500" dirty="0" err="1"/>
                        <a:t>network</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0.90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0.91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0.91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261201364"/>
                  </a:ext>
                </a:extLst>
              </a:tr>
            </a:tbl>
          </a:graphicData>
        </a:graphic>
      </p:graphicFrame>
    </p:spTree>
    <p:extLst>
      <p:ext uri="{BB962C8B-B14F-4D97-AF65-F5344CB8AC3E}">
        <p14:creationId xmlns:p14="http://schemas.microsoft.com/office/powerpoint/2010/main" val="413282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016262"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600" dirty="0">
                <a:solidFill>
                  <a:srgbClr val="002060"/>
                </a:solidFill>
              </a:rPr>
              <a:t>II</a:t>
            </a:r>
            <a:r>
              <a:rPr lang="hu-HU" sz="3600" dirty="0">
                <a:solidFill>
                  <a:srgbClr val="002060"/>
                </a:solidFill>
              </a:rPr>
              <a:t>I</a:t>
            </a:r>
            <a:r>
              <a:rPr lang="en-US" sz="3600" dirty="0">
                <a:solidFill>
                  <a:srgbClr val="002060"/>
                </a:solidFill>
              </a:rPr>
              <a:t>.: </a:t>
            </a:r>
            <a:r>
              <a:rPr lang="hu-HU" sz="3600" dirty="0">
                <a:solidFill>
                  <a:srgbClr val="002060"/>
                </a:solidFill>
              </a:rPr>
              <a:t>H</a:t>
            </a:r>
            <a:r>
              <a:rPr lang="en-US" sz="3600" dirty="0" err="1">
                <a:solidFill>
                  <a:srgbClr val="002060"/>
                </a:solidFill>
              </a:rPr>
              <a:t>omogenization</a:t>
            </a:r>
            <a:r>
              <a:rPr lang="en-US" sz="3600" dirty="0">
                <a:solidFill>
                  <a:srgbClr val="002060"/>
                </a:solidFill>
              </a:rPr>
              <a:t> of </a:t>
            </a:r>
            <a:r>
              <a:rPr lang="hu-HU" sz="3600" dirty="0" err="1">
                <a:solidFill>
                  <a:srgbClr val="002060"/>
                </a:solidFill>
              </a:rPr>
              <a:t>dail</a:t>
            </a:r>
            <a:r>
              <a:rPr lang="en-US" sz="3600" dirty="0">
                <a:solidFill>
                  <a:srgbClr val="002060"/>
                </a:solidFill>
              </a:rPr>
              <a:t>y</a:t>
            </a:r>
            <a:r>
              <a:rPr lang="hu-HU" sz="3600" dirty="0">
                <a:solidFill>
                  <a:srgbClr val="002060"/>
                </a:solidFill>
              </a:rPr>
              <a:t> </a:t>
            </a:r>
            <a:r>
              <a:rPr lang="hu-HU" sz="3600" dirty="0" err="1">
                <a:solidFill>
                  <a:srgbClr val="002060"/>
                </a:solidFill>
              </a:rPr>
              <a:t>data</a:t>
            </a:r>
            <a:r>
              <a:rPr lang="hu-HU" sz="3600" dirty="0">
                <a:solidFill>
                  <a:srgbClr val="002060"/>
                </a:solidFill>
              </a:rPr>
              <a:t> series</a:t>
            </a:r>
            <a:endParaRPr lang="en-US" sz="3600" dirty="0">
              <a:solidFill>
                <a:srgbClr val="002060"/>
              </a:solidFill>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1064476"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u-HU" sz="2000" noProof="0" dirty="0" err="1">
                <a:solidFill>
                  <a:srgbClr val="002060"/>
                </a:solidFill>
              </a:rPr>
              <a:t>Homogenization</a:t>
            </a:r>
            <a:r>
              <a:rPr lang="hu-HU" sz="2000" noProof="0" dirty="0">
                <a:solidFill>
                  <a:srgbClr val="002060"/>
                </a:solidFill>
              </a:rPr>
              <a:t> of </a:t>
            </a:r>
            <a:r>
              <a:rPr lang="hu-HU" sz="2000" noProof="0" dirty="0" err="1">
                <a:solidFill>
                  <a:srgbClr val="002060"/>
                </a:solidFill>
              </a:rPr>
              <a:t>daily</a:t>
            </a:r>
            <a:r>
              <a:rPr lang="hu-HU" sz="2000" noProof="0" dirty="0">
                <a:solidFill>
                  <a:srgbClr val="002060"/>
                </a:solidFill>
              </a:rPr>
              <a:t> series </a:t>
            </a:r>
            <a:r>
              <a:rPr lang="hu-HU" sz="2000" noProof="0" dirty="0" err="1">
                <a:solidFill>
                  <a:srgbClr val="002060"/>
                </a:solidFill>
              </a:rPr>
              <a:t>based</a:t>
            </a:r>
            <a:r>
              <a:rPr lang="hu-HU" sz="2000" noProof="0" dirty="0">
                <a:solidFill>
                  <a:srgbClr val="002060"/>
                </a:solidFill>
              </a:rPr>
              <a:t> </a:t>
            </a:r>
            <a:r>
              <a:rPr lang="hu-HU" sz="2000" noProof="0" dirty="0" err="1">
                <a:solidFill>
                  <a:srgbClr val="002060"/>
                </a:solidFill>
              </a:rPr>
              <a:t>on</a:t>
            </a:r>
            <a:r>
              <a:rPr lang="hu-HU" sz="2000" noProof="0" dirty="0">
                <a:solidFill>
                  <a:srgbClr val="002060"/>
                </a:solidFill>
              </a:rPr>
              <a:t> </a:t>
            </a:r>
            <a:r>
              <a:rPr lang="hu-HU" sz="2000" noProof="0" dirty="0" err="1">
                <a:solidFill>
                  <a:srgbClr val="002060"/>
                </a:solidFill>
              </a:rPr>
              <a:t>the</a:t>
            </a:r>
            <a:r>
              <a:rPr lang="hu-HU" sz="2000" noProof="0" dirty="0">
                <a:solidFill>
                  <a:srgbClr val="002060"/>
                </a:solidFill>
              </a:rPr>
              <a:t> </a:t>
            </a:r>
            <a:r>
              <a:rPr lang="hu-HU" sz="2000" noProof="0" dirty="0" err="1">
                <a:solidFill>
                  <a:srgbClr val="002060"/>
                </a:solidFill>
              </a:rPr>
              <a:t>MASHm</a:t>
            </a:r>
            <a:r>
              <a:rPr lang="hu-HU" sz="2000" noProof="0" dirty="0">
                <a:solidFill>
                  <a:srgbClr val="002060"/>
                </a:solidFill>
              </a:rPr>
              <a:t> </a:t>
            </a:r>
            <a:r>
              <a:rPr lang="hu-HU" sz="2000" noProof="0" dirty="0" err="1">
                <a:solidFill>
                  <a:srgbClr val="002060"/>
                </a:solidFill>
              </a:rPr>
              <a:t>results</a:t>
            </a:r>
            <a:endParaRPr lang="hu-HU" sz="2000" noProof="0" dirty="0">
              <a:solidFill>
                <a:srgbClr val="002060"/>
              </a:solidFill>
            </a:endParaRPr>
          </a:p>
          <a:p>
            <a:pPr marL="0" indent="0">
              <a:buNone/>
            </a:pPr>
            <a:r>
              <a:rPr lang="en-US" sz="2000" b="1" dirty="0">
                <a:solidFill>
                  <a:srgbClr val="002060"/>
                </a:solidFill>
              </a:rPr>
              <a:t>The most important verification statistics</a:t>
            </a:r>
            <a:r>
              <a:rPr lang="hu-HU" sz="2000" b="1" dirty="0">
                <a:solidFill>
                  <a:srgbClr val="002060"/>
                </a:solidFill>
              </a:rPr>
              <a:t> </a:t>
            </a:r>
            <a:r>
              <a:rPr lang="en-US" sz="2000" b="1" dirty="0">
                <a:solidFill>
                  <a:srgbClr val="002060"/>
                </a:solidFill>
              </a:rPr>
              <a:t>in annual mean temperature</a:t>
            </a:r>
            <a:r>
              <a:rPr lang="hu-HU" sz="2000" b="1" dirty="0">
                <a:solidFill>
                  <a:srgbClr val="002060"/>
                </a:solidFill>
              </a:rPr>
              <a:t> (</a:t>
            </a:r>
            <a:r>
              <a:rPr lang="hu-HU" sz="2000" b="1" dirty="0" err="1">
                <a:solidFill>
                  <a:srgbClr val="002060"/>
                </a:solidFill>
              </a:rPr>
              <a:t>MASHd</a:t>
            </a:r>
            <a:r>
              <a:rPr lang="hu-HU" sz="2000" b="1" dirty="0">
                <a:solidFill>
                  <a:srgbClr val="002060"/>
                </a:solidFill>
              </a:rPr>
              <a:t> </a:t>
            </a:r>
            <a:r>
              <a:rPr lang="hu-HU" sz="2000" b="1" dirty="0" err="1">
                <a:solidFill>
                  <a:srgbClr val="002060"/>
                </a:solidFill>
              </a:rPr>
              <a:t>systems</a:t>
            </a:r>
            <a:r>
              <a:rPr lang="hu-HU" sz="2000" b="1" dirty="0">
                <a:solidFill>
                  <a:srgbClr val="002060"/>
                </a:solidFill>
              </a:rPr>
              <a:t>):</a:t>
            </a:r>
            <a:endParaRPr lang="en-US" sz="2000" b="1" dirty="0">
              <a:solidFill>
                <a:srgbClr val="002060"/>
              </a:solidFill>
            </a:endParaRPr>
          </a:p>
          <a:p>
            <a:pPr marL="0" indent="0">
              <a:buNone/>
            </a:pPr>
            <a:endParaRPr kumimoji="0" lang="en-US" sz="2000" b="0" i="0" u="none" strike="noStrike" kern="1200" cap="none" spc="0" normalizeH="0" baseline="0" noProof="0" dirty="0">
              <a:ln>
                <a:noFill/>
              </a:ln>
              <a:solidFill>
                <a:srgbClr val="002060"/>
              </a:solidFill>
              <a:effectLst/>
              <a:uLnTx/>
              <a:uFillTx/>
            </a:endParaRPr>
          </a:p>
        </p:txBody>
      </p:sp>
      <p:graphicFrame>
        <p:nvGraphicFramePr>
          <p:cNvPr id="15" name="Táblázat 10">
            <a:extLst>
              <a:ext uri="{FF2B5EF4-FFF2-40B4-BE49-F238E27FC236}">
                <a16:creationId xmlns:a16="http://schemas.microsoft.com/office/drawing/2014/main" id="{AF5112FE-1864-4F10-96C8-C98697CDFA49}"/>
              </a:ext>
            </a:extLst>
          </p:cNvPr>
          <p:cNvGraphicFramePr>
            <a:graphicFrameLocks/>
          </p:cNvGraphicFramePr>
          <p:nvPr>
            <p:extLst>
              <p:ext uri="{D42A27DB-BD31-4B8C-83A1-F6EECF244321}">
                <p14:modId xmlns:p14="http://schemas.microsoft.com/office/powerpoint/2010/main" val="257769365"/>
              </p:ext>
            </p:extLst>
          </p:nvPr>
        </p:nvGraphicFramePr>
        <p:xfrm>
          <a:off x="1341039" y="1776929"/>
          <a:ext cx="9046538" cy="4792477"/>
        </p:xfrm>
        <a:graphic>
          <a:graphicData uri="http://schemas.openxmlformats.org/drawingml/2006/table">
            <a:tbl>
              <a:tblPr firstRow="1" bandRow="1"/>
              <a:tblGrid>
                <a:gridCol w="2028518">
                  <a:extLst>
                    <a:ext uri="{9D8B030D-6E8A-4147-A177-3AD203B41FA5}">
                      <a16:colId xmlns:a16="http://schemas.microsoft.com/office/drawing/2014/main" val="1393267484"/>
                    </a:ext>
                  </a:extLst>
                </a:gridCol>
                <a:gridCol w="1403604">
                  <a:extLst>
                    <a:ext uri="{9D8B030D-6E8A-4147-A177-3AD203B41FA5}">
                      <a16:colId xmlns:a16="http://schemas.microsoft.com/office/drawing/2014/main" val="2654307770"/>
                    </a:ext>
                  </a:extLst>
                </a:gridCol>
                <a:gridCol w="1403604">
                  <a:extLst>
                    <a:ext uri="{9D8B030D-6E8A-4147-A177-3AD203B41FA5}">
                      <a16:colId xmlns:a16="http://schemas.microsoft.com/office/drawing/2014/main" val="212392185"/>
                    </a:ext>
                  </a:extLst>
                </a:gridCol>
                <a:gridCol w="1403604">
                  <a:extLst>
                    <a:ext uri="{9D8B030D-6E8A-4147-A177-3AD203B41FA5}">
                      <a16:colId xmlns:a16="http://schemas.microsoft.com/office/drawing/2014/main" val="1366861451"/>
                    </a:ext>
                  </a:extLst>
                </a:gridCol>
                <a:gridCol w="1403604">
                  <a:extLst>
                    <a:ext uri="{9D8B030D-6E8A-4147-A177-3AD203B41FA5}">
                      <a16:colId xmlns:a16="http://schemas.microsoft.com/office/drawing/2014/main" val="1312770810"/>
                    </a:ext>
                  </a:extLst>
                </a:gridCol>
                <a:gridCol w="1403604">
                  <a:extLst>
                    <a:ext uri="{9D8B030D-6E8A-4147-A177-3AD203B41FA5}">
                      <a16:colId xmlns:a16="http://schemas.microsoft.com/office/drawing/2014/main" val="2807206565"/>
                    </a:ext>
                  </a:extLst>
                </a:gridCol>
              </a:tblGrid>
              <a:tr h="612646">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alpha val="0"/>
                      </a:srgbClr>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MASH1d</a:t>
                      </a:r>
                    </a:p>
                    <a:p>
                      <a:pPr algn="ctr"/>
                      <a:r>
                        <a:rPr lang="hu-HU" sz="1500" dirty="0"/>
                        <a:t>(1851–2024)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MASH2d</a:t>
                      </a:r>
                    </a:p>
                    <a:p>
                      <a:pPr algn="ctr"/>
                      <a:r>
                        <a:rPr lang="hu-HU" sz="1500" dirty="0"/>
                        <a:t>(1895–2024)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MASH3d</a:t>
                      </a:r>
                    </a:p>
                    <a:p>
                      <a:pPr algn="ctr"/>
                      <a:r>
                        <a:rPr lang="hu-HU" sz="1500" dirty="0"/>
                        <a:t>(1936–2024)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MASH4d</a:t>
                      </a:r>
                    </a:p>
                    <a:p>
                      <a:pPr algn="ctr"/>
                      <a:r>
                        <a:rPr lang="hu-HU" sz="1500" dirty="0"/>
                        <a:t>(1951–2024)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p>
                      <a:pPr algn="ctr"/>
                      <a:r>
                        <a:rPr lang="hu-HU" sz="1500" b="1" kern="1200" dirty="0">
                          <a:solidFill>
                            <a:schemeClr val="lt1"/>
                          </a:solidFill>
                          <a:latin typeface="Century Gothic"/>
                          <a:ea typeface="+mn-ea"/>
                          <a:cs typeface="+mn-cs"/>
                        </a:rPr>
                        <a:t>MASH5d</a:t>
                      </a:r>
                    </a:p>
                    <a:p>
                      <a:pPr algn="ctr"/>
                      <a:r>
                        <a:rPr lang="hu-HU" sz="1500" b="1" kern="1200" dirty="0">
                          <a:solidFill>
                            <a:schemeClr val="lt1"/>
                          </a:solidFill>
                          <a:latin typeface="Century Gothic"/>
                          <a:ea typeface="+mn-ea"/>
                          <a:cs typeface="+mn-cs"/>
                        </a:rPr>
                        <a:t>(1981–2024)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5495325"/>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Number</a:t>
                      </a:r>
                      <a:r>
                        <a:rPr lang="hu-HU" sz="1500" dirty="0"/>
                        <a:t> of series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33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47</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104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170</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223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875692832"/>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Critical</a:t>
                      </a:r>
                      <a:r>
                        <a:rPr lang="hu-HU" sz="1500" dirty="0"/>
                        <a:t> </a:t>
                      </a:r>
                      <a:r>
                        <a:rPr lang="hu-HU" sz="1500" dirty="0" err="1"/>
                        <a:t>value</a:t>
                      </a:r>
                      <a:r>
                        <a:rPr lang="hu-HU" sz="1500" dirty="0"/>
                        <a:t>:</a:t>
                      </a:r>
                      <a:br>
                        <a:rPr lang="hu-HU" sz="1500" dirty="0"/>
                      </a:br>
                      <a:r>
                        <a:rPr lang="hu-HU" sz="1200" dirty="0"/>
                        <a:t>(</a:t>
                      </a:r>
                      <a:r>
                        <a:rPr lang="hu-HU" sz="1200" dirty="0" err="1"/>
                        <a:t>significance</a:t>
                      </a:r>
                      <a:r>
                        <a:rPr lang="hu-HU" sz="1200" dirty="0"/>
                        <a:t> </a:t>
                      </a:r>
                      <a:r>
                        <a:rPr lang="hu-HU" sz="1200" dirty="0" err="1"/>
                        <a:t>level</a:t>
                      </a:r>
                      <a:r>
                        <a:rPr lang="hu-HU" sz="1200" dirty="0"/>
                        <a:t>: 0.05)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22.19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21.93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21.53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21.40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20.86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785515868"/>
                  </a:ext>
                </a:extLst>
              </a:tr>
              <a:tr h="840159">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t>Test </a:t>
                      </a:r>
                      <a:r>
                        <a:rPr lang="hu-HU" sz="1500" dirty="0" err="1"/>
                        <a:t>Statistics</a:t>
                      </a:r>
                      <a:r>
                        <a:rPr lang="hu-HU" sz="1500" dirty="0"/>
                        <a:t> </a:t>
                      </a:r>
                      <a:r>
                        <a:rPr lang="hu-HU" sz="1500" dirty="0" err="1"/>
                        <a:t>Before</a:t>
                      </a:r>
                      <a:r>
                        <a:rPr lang="hu-HU" sz="1500" dirty="0"/>
                        <a:t> </a:t>
                      </a:r>
                      <a:r>
                        <a:rPr lang="hu-HU" sz="1500" dirty="0" err="1"/>
                        <a:t>Homogenization</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1110.09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1443.01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857.12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485.12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265.55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75301575"/>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500" dirty="0"/>
                        <a:t>Test </a:t>
                      </a:r>
                      <a:r>
                        <a:rPr lang="hu-HU" sz="1500" dirty="0" err="1"/>
                        <a:t>Statistics</a:t>
                      </a:r>
                      <a:r>
                        <a:rPr lang="hu-HU" sz="1500" dirty="0"/>
                        <a:t> </a:t>
                      </a:r>
                      <a:r>
                        <a:rPr lang="hu-HU" sz="1500" dirty="0" err="1"/>
                        <a:t>After</a:t>
                      </a:r>
                      <a:r>
                        <a:rPr lang="hu-HU" sz="1500" dirty="0"/>
                        <a:t> </a:t>
                      </a:r>
                      <a:r>
                        <a:rPr lang="hu-HU" sz="1500" dirty="0" err="1"/>
                        <a:t>Homogenization</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26.94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27.15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26.35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24.97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22.27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846065297"/>
                  </a:ext>
                </a:extLst>
              </a:tr>
              <a:tr h="875208">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Relative</a:t>
                      </a:r>
                      <a:r>
                        <a:rPr lang="hu-HU" sz="1500" dirty="0"/>
                        <a:t> </a:t>
                      </a:r>
                      <a:r>
                        <a:rPr lang="hu-HU" sz="1500" dirty="0" err="1"/>
                        <a:t>Modification</a:t>
                      </a:r>
                      <a:r>
                        <a:rPr lang="hu-HU" sz="1500" dirty="0"/>
                        <a:t> of Series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0.50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0.47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0.38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0.31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616544959"/>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Representativity</a:t>
                      </a:r>
                      <a:r>
                        <a:rPr lang="hu-HU" sz="1500" dirty="0"/>
                        <a:t> of </a:t>
                      </a:r>
                      <a:r>
                        <a:rPr lang="hu-HU" sz="1500" dirty="0" err="1"/>
                        <a:t>station</a:t>
                      </a:r>
                      <a:r>
                        <a:rPr lang="hu-HU" sz="1500" dirty="0"/>
                        <a:t> </a:t>
                      </a:r>
                      <a:r>
                        <a:rPr lang="hu-HU" sz="1500" dirty="0" err="1"/>
                        <a:t>network</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0.90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0.91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261201364"/>
                  </a:ext>
                </a:extLst>
              </a:tr>
            </a:tbl>
          </a:graphicData>
        </a:graphic>
      </p:graphicFrame>
    </p:spTree>
    <p:extLst>
      <p:ext uri="{BB962C8B-B14F-4D97-AF65-F5344CB8AC3E}">
        <p14:creationId xmlns:p14="http://schemas.microsoft.com/office/powerpoint/2010/main" val="1581097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B356B-B878-90B7-A198-09BDEBDAA719}"/>
            </a:ext>
          </a:extLst>
        </p:cNvPr>
        <p:cNvGrpSpPr/>
        <p:nvPr/>
      </p:nvGrpSpPr>
      <p:grpSpPr>
        <a:xfrm>
          <a:off x="0" y="0"/>
          <a:ext cx="0" cy="0"/>
          <a:chOff x="0" y="0"/>
          <a:chExt cx="0" cy="0"/>
        </a:xfrm>
      </p:grpSpPr>
      <p:pic>
        <p:nvPicPr>
          <p:cNvPr id="5" name="Kép 4">
            <a:extLst>
              <a:ext uri="{FF2B5EF4-FFF2-40B4-BE49-F238E27FC236}">
                <a16:creationId xmlns:a16="http://schemas.microsoft.com/office/drawing/2014/main" id="{93606B85-E3B1-513F-765E-61D1B12864E3}"/>
              </a:ext>
            </a:extLst>
          </p:cNvPr>
          <p:cNvPicPr>
            <a:picLocks noChangeAspect="1"/>
          </p:cNvPicPr>
          <p:nvPr/>
        </p:nvPicPr>
        <p:blipFill>
          <a:blip r:embed="rId2"/>
          <a:stretch>
            <a:fillRect/>
          </a:stretch>
        </p:blipFill>
        <p:spPr>
          <a:xfrm>
            <a:off x="6280984" y="3583414"/>
            <a:ext cx="5760000" cy="2860899"/>
          </a:xfrm>
          <a:prstGeom prst="rect">
            <a:avLst/>
          </a:prstGeom>
        </p:spPr>
      </p:pic>
      <p:sp>
        <p:nvSpPr>
          <p:cNvPr id="12" name="Cím 1">
            <a:extLst>
              <a:ext uri="{FF2B5EF4-FFF2-40B4-BE49-F238E27FC236}">
                <a16:creationId xmlns:a16="http://schemas.microsoft.com/office/drawing/2014/main" id="{8292B3C1-8240-9C84-C558-1F454DE6792E}"/>
              </a:ext>
            </a:extLst>
          </p:cNvPr>
          <p:cNvSpPr txBox="1">
            <a:spLocks/>
          </p:cNvSpPr>
          <p:nvPr/>
        </p:nvSpPr>
        <p:spPr>
          <a:xfrm>
            <a:off x="332070" y="0"/>
            <a:ext cx="10016262"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hu-HU" sz="3600" dirty="0" err="1">
                <a:solidFill>
                  <a:srgbClr val="002060"/>
                </a:solidFill>
              </a:rPr>
              <a:t>Errors</a:t>
            </a:r>
            <a:endParaRPr lang="en-US" sz="3600" dirty="0">
              <a:solidFill>
                <a:srgbClr val="002060"/>
              </a:solidFill>
            </a:endParaRPr>
          </a:p>
        </p:txBody>
      </p:sp>
      <p:sp>
        <p:nvSpPr>
          <p:cNvPr id="13" name="Tartalom helye 2">
            <a:extLst>
              <a:ext uri="{FF2B5EF4-FFF2-40B4-BE49-F238E27FC236}">
                <a16:creationId xmlns:a16="http://schemas.microsoft.com/office/drawing/2014/main" id="{061BFE9E-25B7-C050-BCFD-C202EDA3028F}"/>
              </a:ext>
            </a:extLst>
          </p:cNvPr>
          <p:cNvSpPr txBox="1">
            <a:spLocks/>
          </p:cNvSpPr>
          <p:nvPr/>
        </p:nvSpPr>
        <p:spPr>
          <a:xfrm>
            <a:off x="332070" y="903322"/>
            <a:ext cx="11064476"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solidFill>
                  <a:srgbClr val="002060"/>
                </a:solidFill>
              </a:rPr>
              <a:t>The </a:t>
            </a:r>
            <a:r>
              <a:rPr lang="hu-HU" sz="2000" dirty="0">
                <a:solidFill>
                  <a:srgbClr val="002060"/>
                </a:solidFill>
              </a:rPr>
              <a:t>MASH </a:t>
            </a:r>
            <a:r>
              <a:rPr lang="hu-HU" sz="2000" dirty="0" err="1">
                <a:solidFill>
                  <a:srgbClr val="002060"/>
                </a:solidFill>
              </a:rPr>
              <a:t>procedure</a:t>
            </a:r>
            <a:r>
              <a:rPr lang="hu-HU" sz="2000" dirty="0">
                <a:solidFill>
                  <a:srgbClr val="002060"/>
                </a:solidFill>
              </a:rPr>
              <a:t> </a:t>
            </a:r>
            <a:r>
              <a:rPr lang="hu-HU" sz="2000" dirty="0" err="1">
                <a:solidFill>
                  <a:srgbClr val="002060"/>
                </a:solidFill>
              </a:rPr>
              <a:t>includes</a:t>
            </a:r>
            <a:r>
              <a:rPr lang="hu-HU" sz="2000" dirty="0">
                <a:solidFill>
                  <a:srgbClr val="002060"/>
                </a:solidFill>
              </a:rPr>
              <a:t> a QC</a:t>
            </a:r>
          </a:p>
          <a:p>
            <a:endParaRPr kumimoji="0" lang="hu-HU" sz="2000" b="0" i="0" u="none" strike="noStrike" kern="1200" cap="none" spc="0" normalizeH="0" baseline="0" noProof="0" dirty="0">
              <a:ln>
                <a:noFill/>
              </a:ln>
              <a:solidFill>
                <a:srgbClr val="002060"/>
              </a:solidFill>
              <a:effectLst/>
              <a:uLnTx/>
              <a:uFillTx/>
            </a:endParaRPr>
          </a:p>
          <a:p>
            <a:endParaRPr lang="hu-HU" sz="2000" dirty="0">
              <a:solidFill>
                <a:srgbClr val="002060"/>
              </a:solidFill>
            </a:endParaRPr>
          </a:p>
          <a:p>
            <a:r>
              <a:rPr lang="en-US" sz="2000" dirty="0">
                <a:solidFill>
                  <a:srgbClr val="002060"/>
                </a:solidFill>
              </a:rPr>
              <a:t>MASH detected many errors</a:t>
            </a:r>
            <a:br>
              <a:rPr lang="hu-HU" sz="2000" dirty="0">
                <a:solidFill>
                  <a:srgbClr val="002060"/>
                </a:solidFill>
              </a:rPr>
            </a:br>
            <a:r>
              <a:rPr lang="en-US" sz="2000" dirty="0">
                <a:solidFill>
                  <a:srgbClr val="002060"/>
                </a:solidFill>
              </a:rPr>
              <a:t>at the </a:t>
            </a:r>
            <a:r>
              <a:rPr lang="en-US" sz="2000" dirty="0" err="1">
                <a:solidFill>
                  <a:srgbClr val="002060"/>
                </a:solidFill>
              </a:rPr>
              <a:t>Lienz</a:t>
            </a:r>
            <a:r>
              <a:rPr lang="en-US" sz="2000" dirty="0">
                <a:solidFill>
                  <a:srgbClr val="002060"/>
                </a:solidFill>
              </a:rPr>
              <a:t> station in 1914</a:t>
            </a:r>
            <a:endParaRPr kumimoji="0" lang="en-US" sz="2000" b="0" i="0" u="none" strike="noStrike" kern="1200" cap="none" spc="0" normalizeH="0" baseline="0" noProof="0" dirty="0">
              <a:ln>
                <a:noFill/>
              </a:ln>
              <a:solidFill>
                <a:srgbClr val="002060"/>
              </a:solidFill>
              <a:effectLst/>
              <a:uLnTx/>
              <a:uFillTx/>
            </a:endParaRPr>
          </a:p>
        </p:txBody>
      </p:sp>
      <p:pic>
        <p:nvPicPr>
          <p:cNvPr id="2" name="Kép 1">
            <a:extLst>
              <a:ext uri="{FF2B5EF4-FFF2-40B4-BE49-F238E27FC236}">
                <a16:creationId xmlns:a16="http://schemas.microsoft.com/office/drawing/2014/main" id="{28B33C01-B86F-6527-7D13-07689E88DCA2}"/>
              </a:ext>
            </a:extLst>
          </p:cNvPr>
          <p:cNvPicPr>
            <a:picLocks noChangeAspect="1"/>
          </p:cNvPicPr>
          <p:nvPr/>
        </p:nvPicPr>
        <p:blipFill>
          <a:blip r:embed="rId3"/>
          <a:stretch>
            <a:fillRect/>
          </a:stretch>
        </p:blipFill>
        <p:spPr>
          <a:xfrm>
            <a:off x="5311036" y="168924"/>
            <a:ext cx="6524790" cy="3245566"/>
          </a:xfrm>
          <a:prstGeom prst="rect">
            <a:avLst/>
          </a:prstGeom>
        </p:spPr>
      </p:pic>
      <p:pic>
        <p:nvPicPr>
          <p:cNvPr id="3" name="Kép 2">
            <a:extLst>
              <a:ext uri="{FF2B5EF4-FFF2-40B4-BE49-F238E27FC236}">
                <a16:creationId xmlns:a16="http://schemas.microsoft.com/office/drawing/2014/main" id="{1A966BF8-A6E4-14EA-CE5B-577DB69974C0}"/>
              </a:ext>
            </a:extLst>
          </p:cNvPr>
          <p:cNvPicPr>
            <a:picLocks noChangeAspect="1"/>
          </p:cNvPicPr>
          <p:nvPr/>
        </p:nvPicPr>
        <p:blipFill>
          <a:blip r:embed="rId4"/>
          <a:stretch>
            <a:fillRect/>
          </a:stretch>
        </p:blipFill>
        <p:spPr>
          <a:xfrm>
            <a:off x="332070" y="3583414"/>
            <a:ext cx="5760000" cy="2860899"/>
          </a:xfrm>
          <a:prstGeom prst="rect">
            <a:avLst/>
          </a:prstGeom>
        </p:spPr>
      </p:pic>
    </p:spTree>
    <p:extLst>
      <p:ext uri="{BB962C8B-B14F-4D97-AF65-F5344CB8AC3E}">
        <p14:creationId xmlns:p14="http://schemas.microsoft.com/office/powerpoint/2010/main" val="421802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529217"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Creation of the ATCLIM database</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2000" dirty="0">
                <a:solidFill>
                  <a:srgbClr val="002060"/>
                </a:solidFill>
              </a:rPr>
              <a:t>I.: </a:t>
            </a:r>
            <a:r>
              <a:rPr lang="hu-HU" sz="2000" dirty="0" err="1">
                <a:solidFill>
                  <a:srgbClr val="002060"/>
                </a:solidFill>
              </a:rPr>
              <a:t>Collecting</a:t>
            </a:r>
            <a:r>
              <a:rPr lang="hu-HU" sz="2000" dirty="0">
                <a:solidFill>
                  <a:srgbClr val="002060"/>
                </a:solidFill>
              </a:rPr>
              <a:t> of </a:t>
            </a:r>
            <a:r>
              <a:rPr lang="hu-HU" sz="2000" dirty="0" err="1">
                <a:solidFill>
                  <a:srgbClr val="002060"/>
                </a:solidFill>
              </a:rPr>
              <a:t>the</a:t>
            </a:r>
            <a:r>
              <a:rPr lang="hu-HU" sz="2000" dirty="0">
                <a:solidFill>
                  <a:srgbClr val="002060"/>
                </a:solidFill>
              </a:rPr>
              <a:t> </a:t>
            </a:r>
            <a:r>
              <a:rPr lang="hu-HU" sz="2000" dirty="0" err="1">
                <a:solidFill>
                  <a:srgbClr val="002060"/>
                </a:solidFill>
              </a:rPr>
              <a:t>data</a:t>
            </a:r>
            <a:r>
              <a:rPr lang="hu-HU" sz="2000" dirty="0">
                <a:solidFill>
                  <a:srgbClr val="002060"/>
                </a:solidFill>
              </a:rPr>
              <a:t> series</a:t>
            </a:r>
          </a:p>
          <a:p>
            <a:pPr marL="0" lvl="0" indent="0">
              <a:buNone/>
            </a:pPr>
            <a:r>
              <a:rPr kumimoji="0" lang="hu-HU" sz="2000" b="0" i="0" u="none" strike="noStrike" kern="1200" cap="none" spc="0" normalizeH="0" baseline="0" noProof="0" dirty="0">
                <a:ln>
                  <a:noFill/>
                </a:ln>
                <a:solidFill>
                  <a:srgbClr val="002060"/>
                </a:solidFill>
                <a:effectLst/>
                <a:uLnTx/>
                <a:uFillTx/>
              </a:rPr>
              <a:t>II.:</a:t>
            </a:r>
            <a:r>
              <a:rPr lang="hu-HU" sz="2000" dirty="0">
                <a:solidFill>
                  <a:srgbClr val="002060"/>
                </a:solidFill>
              </a:rPr>
              <a:t> </a:t>
            </a:r>
            <a:r>
              <a:rPr lang="hu-HU" sz="2000" dirty="0" err="1">
                <a:solidFill>
                  <a:srgbClr val="002060"/>
                </a:solidFill>
              </a:rPr>
              <a:t>Station</a:t>
            </a:r>
            <a:r>
              <a:rPr lang="hu-HU" sz="2000" dirty="0">
                <a:solidFill>
                  <a:srgbClr val="002060"/>
                </a:solidFill>
              </a:rPr>
              <a:t> </a:t>
            </a:r>
            <a:r>
              <a:rPr lang="hu-HU" sz="2000" dirty="0" err="1">
                <a:solidFill>
                  <a:srgbClr val="002060"/>
                </a:solidFill>
              </a:rPr>
              <a:t>systems</a:t>
            </a:r>
            <a:r>
              <a:rPr lang="hu-HU" sz="2000" dirty="0">
                <a:solidFill>
                  <a:srgbClr val="002060"/>
                </a:solidFill>
              </a:rPr>
              <a:t> </a:t>
            </a:r>
            <a:r>
              <a:rPr lang="hu-HU" sz="2000" dirty="0" err="1">
                <a:solidFill>
                  <a:srgbClr val="002060"/>
                </a:solidFill>
              </a:rPr>
              <a:t>for</a:t>
            </a:r>
            <a:r>
              <a:rPr lang="hu-HU" sz="2000" dirty="0">
                <a:solidFill>
                  <a:srgbClr val="002060"/>
                </a:solidFill>
              </a:rPr>
              <a:t> </a:t>
            </a:r>
            <a:r>
              <a:rPr lang="hu-HU" sz="2000" dirty="0" err="1">
                <a:solidFill>
                  <a:srgbClr val="002060"/>
                </a:solidFill>
              </a:rPr>
              <a:t>homogenization</a:t>
            </a:r>
            <a:r>
              <a:rPr lang="hu-HU" sz="2000" dirty="0">
                <a:solidFill>
                  <a:srgbClr val="002060"/>
                </a:solidFill>
              </a:rPr>
              <a:t> (</a:t>
            </a:r>
            <a:r>
              <a:rPr lang="hu-HU" sz="2000" dirty="0" err="1">
                <a:solidFill>
                  <a:srgbClr val="002060"/>
                </a:solidFill>
              </a:rPr>
              <a:t>monthly</a:t>
            </a:r>
            <a:r>
              <a:rPr lang="hu-HU" sz="2000" dirty="0">
                <a:solidFill>
                  <a:srgbClr val="002060"/>
                </a:solidFill>
              </a:rPr>
              <a:t> and </a:t>
            </a:r>
            <a:r>
              <a:rPr lang="hu-HU" sz="2000" dirty="0" err="1">
                <a:solidFill>
                  <a:srgbClr val="002060"/>
                </a:solidFill>
              </a:rPr>
              <a:t>daily</a:t>
            </a:r>
            <a:r>
              <a:rPr lang="hu-HU" sz="2000" dirty="0">
                <a:solidFill>
                  <a:srgbClr val="002060"/>
                </a:solidFill>
              </a:rPr>
              <a:t>)</a:t>
            </a:r>
          </a:p>
          <a:p>
            <a:pPr marL="0" lvl="0" indent="0">
              <a:buNone/>
            </a:pPr>
            <a:r>
              <a:rPr kumimoji="0" lang="hu-HU" sz="2000" b="0" i="0" u="none" strike="noStrike" kern="1200" cap="none" spc="0" normalizeH="0" baseline="0" noProof="0" dirty="0">
                <a:ln>
                  <a:noFill/>
                </a:ln>
                <a:solidFill>
                  <a:srgbClr val="002060"/>
                </a:solidFill>
                <a:effectLst/>
                <a:uLnTx/>
                <a:uFillTx/>
              </a:rPr>
              <a:t>III.: </a:t>
            </a:r>
            <a:r>
              <a:rPr lang="hu-HU" sz="2000" dirty="0" err="1">
                <a:solidFill>
                  <a:srgbClr val="002060"/>
                </a:solidFill>
              </a:rPr>
              <a:t>H</a:t>
            </a:r>
            <a:r>
              <a:rPr kumimoji="0" lang="hu-HU" sz="2000" b="0" i="0" u="none" strike="noStrike" kern="1200" cap="none" spc="0" normalizeH="0" baseline="0" noProof="0" dirty="0" err="1">
                <a:ln>
                  <a:noFill/>
                </a:ln>
                <a:solidFill>
                  <a:srgbClr val="002060"/>
                </a:solidFill>
                <a:effectLst/>
                <a:uLnTx/>
                <a:uFillTx/>
              </a:rPr>
              <a:t>omogenization</a:t>
            </a:r>
            <a:r>
              <a:rPr kumimoji="0" lang="hu-HU" sz="2000" b="0" i="0" u="none" strike="noStrike" kern="1200" cap="none" spc="0" normalizeH="0" noProof="0" dirty="0">
                <a:ln>
                  <a:noFill/>
                </a:ln>
                <a:solidFill>
                  <a:srgbClr val="002060"/>
                </a:solidFill>
                <a:effectLst/>
                <a:uLnTx/>
                <a:uFillTx/>
              </a:rPr>
              <a:t> of </a:t>
            </a:r>
            <a:r>
              <a:rPr kumimoji="0" lang="hu-HU" sz="2000" b="0" i="0" u="none" strike="noStrike" kern="1200" cap="none" spc="0" normalizeH="0" noProof="0" dirty="0" err="1">
                <a:ln>
                  <a:noFill/>
                </a:ln>
                <a:solidFill>
                  <a:srgbClr val="002060"/>
                </a:solidFill>
                <a:effectLst/>
                <a:uLnTx/>
                <a:uFillTx/>
              </a:rPr>
              <a:t>monthly</a:t>
            </a:r>
            <a:r>
              <a:rPr kumimoji="0" lang="hu-HU" sz="2000" b="0" i="0" u="none" strike="noStrike" kern="1200" cap="none" spc="0" normalizeH="0" noProof="0" dirty="0">
                <a:ln>
                  <a:noFill/>
                </a:ln>
                <a:solidFill>
                  <a:srgbClr val="002060"/>
                </a:solidFill>
                <a:effectLst/>
                <a:uLnTx/>
                <a:uFillTx/>
              </a:rPr>
              <a:t> and </a:t>
            </a:r>
            <a:r>
              <a:rPr kumimoji="0" lang="hu-HU" sz="2000" b="0" i="0" u="none" strike="noStrike" kern="1200" cap="none" spc="0" normalizeH="0" noProof="0" dirty="0" err="1">
                <a:ln>
                  <a:noFill/>
                </a:ln>
                <a:solidFill>
                  <a:srgbClr val="002060"/>
                </a:solidFill>
                <a:effectLst/>
                <a:uLnTx/>
                <a:uFillTx/>
              </a:rPr>
              <a:t>daily</a:t>
            </a:r>
            <a:r>
              <a:rPr kumimoji="0" lang="hu-HU" sz="2000" b="0" i="0" u="none" strike="noStrike" kern="1200" cap="none" spc="0" normalizeH="0" noProof="0" dirty="0">
                <a:ln>
                  <a:noFill/>
                </a:ln>
                <a:solidFill>
                  <a:srgbClr val="002060"/>
                </a:solidFill>
                <a:effectLst/>
                <a:uLnTx/>
                <a:uFillTx/>
              </a:rPr>
              <a:t> </a:t>
            </a:r>
            <a:r>
              <a:rPr kumimoji="0" lang="hu-HU" sz="2000" b="0" i="0" u="none" strike="noStrike" kern="1200" cap="none" spc="0" normalizeH="0" noProof="0" dirty="0" err="1">
                <a:ln>
                  <a:noFill/>
                </a:ln>
                <a:solidFill>
                  <a:srgbClr val="002060"/>
                </a:solidFill>
                <a:effectLst/>
                <a:uLnTx/>
                <a:uFillTx/>
              </a:rPr>
              <a:t>data</a:t>
            </a:r>
            <a:r>
              <a:rPr kumimoji="0" lang="hu-HU" sz="2000" b="0" i="0" u="none" strike="noStrike" kern="1200" cap="none" spc="0" normalizeH="0" noProof="0" dirty="0">
                <a:ln>
                  <a:noFill/>
                </a:ln>
                <a:solidFill>
                  <a:srgbClr val="002060"/>
                </a:solidFill>
                <a:effectLst/>
                <a:uLnTx/>
                <a:uFillTx/>
              </a:rPr>
              <a:t> series</a:t>
            </a:r>
          </a:p>
          <a:p>
            <a:pPr marL="0" lvl="0" indent="0">
              <a:buNone/>
            </a:pPr>
            <a:r>
              <a:rPr lang="hu-HU" sz="2000" b="1" baseline="0" dirty="0">
                <a:solidFill>
                  <a:srgbClr val="002060"/>
                </a:solidFill>
              </a:rPr>
              <a:t>IV. </a:t>
            </a:r>
            <a:r>
              <a:rPr lang="en-US" sz="2000" b="1" dirty="0">
                <a:solidFill>
                  <a:srgbClr val="002060"/>
                </a:solidFill>
              </a:rPr>
              <a:t>Modeling of climate statistical parameters with MISH</a:t>
            </a:r>
            <a:endParaRPr kumimoji="0" lang="en-US" sz="2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05951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2BCE20EC-9EB9-126B-5E59-70DFDC69AFB4}"/>
              </a:ext>
            </a:extLst>
          </p:cNvPr>
          <p:cNvSpPr txBox="1">
            <a:spLocks/>
          </p:cNvSpPr>
          <p:nvPr/>
        </p:nvSpPr>
        <p:spPr>
          <a:xfrm>
            <a:off x="332069" y="0"/>
            <a:ext cx="11610887" cy="9033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600" dirty="0">
                <a:solidFill>
                  <a:srgbClr val="002060"/>
                </a:solidFill>
              </a:rPr>
              <a:t>I</a:t>
            </a:r>
            <a:r>
              <a:rPr lang="hu-HU" sz="3600" dirty="0">
                <a:solidFill>
                  <a:srgbClr val="002060"/>
                </a:solidFill>
              </a:rPr>
              <a:t>V</a:t>
            </a:r>
            <a:r>
              <a:rPr lang="en-US" sz="3600" dirty="0">
                <a:solidFill>
                  <a:srgbClr val="002060"/>
                </a:solidFill>
              </a:rPr>
              <a:t>.: Modeling of climate statistical parameters with MISH</a:t>
            </a: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6324125"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u-HU" sz="2000" dirty="0" err="1">
                <a:solidFill>
                  <a:srgbClr val="002060"/>
                </a:solidFill>
              </a:rPr>
              <a:t>Using</a:t>
            </a:r>
            <a:r>
              <a:rPr lang="en-US" sz="2000" dirty="0">
                <a:solidFill>
                  <a:srgbClr val="002060"/>
                </a:solidFill>
              </a:rPr>
              <a:t> </a:t>
            </a:r>
            <a:r>
              <a:rPr lang="hu-HU" sz="2000" dirty="0" err="1">
                <a:solidFill>
                  <a:srgbClr val="002060"/>
                </a:solidFill>
              </a:rPr>
              <a:t>addit</a:t>
            </a:r>
            <a:r>
              <a:rPr lang="en-US" sz="2000" dirty="0" err="1">
                <a:solidFill>
                  <a:srgbClr val="002060"/>
                </a:solidFill>
              </a:rPr>
              <a:t>ive</a:t>
            </a:r>
            <a:r>
              <a:rPr lang="en-US" sz="2000" dirty="0">
                <a:solidFill>
                  <a:srgbClr val="002060"/>
                </a:solidFill>
              </a:rPr>
              <a:t> model for MISH modeling</a:t>
            </a:r>
          </a:p>
          <a:p>
            <a:r>
              <a:rPr lang="en-US" sz="2000" dirty="0">
                <a:solidFill>
                  <a:srgbClr val="002060"/>
                </a:solidFill>
              </a:rPr>
              <a:t>Time period: 19</a:t>
            </a:r>
            <a:r>
              <a:rPr lang="hu-HU" sz="2000" dirty="0">
                <a:solidFill>
                  <a:srgbClr val="002060"/>
                </a:solidFill>
              </a:rPr>
              <a:t>8</a:t>
            </a:r>
            <a:r>
              <a:rPr lang="en-US" sz="2000" dirty="0">
                <a:solidFill>
                  <a:srgbClr val="002060"/>
                </a:solidFill>
              </a:rPr>
              <a:t>1–202</a:t>
            </a:r>
            <a:r>
              <a:rPr lang="hu-HU" sz="2000" dirty="0">
                <a:solidFill>
                  <a:srgbClr val="002060"/>
                </a:solidFill>
              </a:rPr>
              <a:t>4</a:t>
            </a:r>
            <a:endParaRPr lang="en-US" sz="2000" dirty="0">
              <a:solidFill>
                <a:srgbClr val="002060"/>
              </a:solidFill>
            </a:endParaRPr>
          </a:p>
          <a:p>
            <a:r>
              <a:rPr lang="en-US" sz="2000" dirty="0">
                <a:solidFill>
                  <a:srgbClr val="002060"/>
                </a:solidFill>
              </a:rPr>
              <a:t>Number of stations: </a:t>
            </a:r>
            <a:r>
              <a:rPr lang="hu-HU" sz="2000" dirty="0">
                <a:solidFill>
                  <a:srgbClr val="002060"/>
                </a:solidFill>
              </a:rPr>
              <a:t>339</a:t>
            </a:r>
          </a:p>
          <a:p>
            <a:endParaRPr lang="hu-HU" sz="2000" dirty="0">
              <a:solidFill>
                <a:srgbClr val="002060"/>
              </a:solidFill>
            </a:endParaRPr>
          </a:p>
          <a:p>
            <a:r>
              <a:rPr lang="en-US" sz="2000" dirty="0">
                <a:solidFill>
                  <a:srgbClr val="002060"/>
                </a:solidFill>
              </a:rPr>
              <a:t>In addition to height, 19 model variables</a:t>
            </a:r>
            <a:r>
              <a:rPr lang="hu-HU" sz="2000" dirty="0">
                <a:solidFill>
                  <a:srgbClr val="002060"/>
                </a:solidFill>
              </a:rPr>
              <a:t> (MV)</a:t>
            </a:r>
            <a:r>
              <a:rPr lang="en-US" sz="2000" dirty="0">
                <a:solidFill>
                  <a:srgbClr val="002060"/>
                </a:solidFill>
              </a:rPr>
              <a:t> were used, of which 15 were AURELHY principal components.</a:t>
            </a:r>
          </a:p>
          <a:p>
            <a:endParaRPr kumimoji="0" lang="en-US" sz="2000" b="0" i="0" u="none" strike="noStrike" kern="1200" cap="none" spc="0" normalizeH="0" baseline="0" noProof="0" dirty="0">
              <a:ln>
                <a:noFill/>
              </a:ln>
              <a:solidFill>
                <a:srgbClr val="002060"/>
              </a:solidFill>
              <a:effectLst/>
              <a:uLnTx/>
              <a:uFillTx/>
            </a:endParaRPr>
          </a:p>
        </p:txBody>
      </p:sp>
      <p:pic>
        <p:nvPicPr>
          <p:cNvPr id="2" name="Kép 1"/>
          <p:cNvPicPr>
            <a:picLocks noChangeAspect="1"/>
          </p:cNvPicPr>
          <p:nvPr/>
        </p:nvPicPr>
        <p:blipFill rotWithShape="1">
          <a:blip r:embed="rId2">
            <a:extLst>
              <a:ext uri="{28A0092B-C50C-407E-A947-70E740481C1C}">
                <a14:useLocalDpi xmlns:a14="http://schemas.microsoft.com/office/drawing/2010/main" val="0"/>
              </a:ext>
            </a:extLst>
          </a:blip>
          <a:srcRect b="7850"/>
          <a:stretch/>
        </p:blipFill>
        <p:spPr>
          <a:xfrm>
            <a:off x="6532523" y="1077043"/>
            <a:ext cx="5573750" cy="3015456"/>
          </a:xfrm>
          <a:prstGeom prst="rect">
            <a:avLst/>
          </a:prstGeom>
        </p:spPr>
      </p:pic>
      <p:pic>
        <p:nvPicPr>
          <p:cNvPr id="3" name="Kép 2"/>
          <p:cNvPicPr>
            <a:picLocks noChangeAspect="1"/>
          </p:cNvPicPr>
          <p:nvPr/>
        </p:nvPicPr>
        <p:blipFill rotWithShape="1">
          <a:blip r:embed="rId3">
            <a:extLst>
              <a:ext uri="{28A0092B-C50C-407E-A947-70E740481C1C}">
                <a14:useLocalDpi xmlns:a14="http://schemas.microsoft.com/office/drawing/2010/main" val="0"/>
              </a:ext>
            </a:extLst>
          </a:blip>
          <a:srcRect b="9544"/>
          <a:stretch/>
        </p:blipFill>
        <p:spPr>
          <a:xfrm>
            <a:off x="117434" y="4508190"/>
            <a:ext cx="3931742" cy="2088000"/>
          </a:xfrm>
          <a:prstGeom prst="rect">
            <a:avLst/>
          </a:prstGeom>
        </p:spPr>
      </p:pic>
      <p:pic>
        <p:nvPicPr>
          <p:cNvPr id="4" name="Kép 3"/>
          <p:cNvPicPr>
            <a:picLocks noChangeAspect="1"/>
          </p:cNvPicPr>
          <p:nvPr/>
        </p:nvPicPr>
        <p:blipFill rotWithShape="1">
          <a:blip r:embed="rId4">
            <a:extLst>
              <a:ext uri="{28A0092B-C50C-407E-A947-70E740481C1C}">
                <a14:useLocalDpi xmlns:a14="http://schemas.microsoft.com/office/drawing/2010/main" val="0"/>
              </a:ext>
            </a:extLst>
          </a:blip>
          <a:srcRect b="8269"/>
          <a:stretch/>
        </p:blipFill>
        <p:spPr>
          <a:xfrm>
            <a:off x="4197085" y="4529222"/>
            <a:ext cx="3877097" cy="2088000"/>
          </a:xfrm>
          <a:prstGeom prst="rect">
            <a:avLst/>
          </a:prstGeom>
        </p:spPr>
      </p:pic>
      <p:pic>
        <p:nvPicPr>
          <p:cNvPr id="8" name="Kép 7"/>
          <p:cNvPicPr>
            <a:picLocks noChangeAspect="1"/>
          </p:cNvPicPr>
          <p:nvPr/>
        </p:nvPicPr>
        <p:blipFill rotWithShape="1">
          <a:blip r:embed="rId5">
            <a:extLst>
              <a:ext uri="{28A0092B-C50C-407E-A947-70E740481C1C}">
                <a14:useLocalDpi xmlns:a14="http://schemas.microsoft.com/office/drawing/2010/main" val="0"/>
              </a:ext>
            </a:extLst>
          </a:blip>
          <a:srcRect b="8437"/>
          <a:stretch/>
        </p:blipFill>
        <p:spPr>
          <a:xfrm>
            <a:off x="8222091" y="4508190"/>
            <a:ext cx="3884182" cy="2088000"/>
          </a:xfrm>
          <a:prstGeom prst="rect">
            <a:avLst/>
          </a:prstGeom>
        </p:spPr>
      </p:pic>
      <p:sp>
        <p:nvSpPr>
          <p:cNvPr id="14" name="Szövegdoboz 13">
            <a:extLst>
              <a:ext uri="{FF2B5EF4-FFF2-40B4-BE49-F238E27FC236}">
                <a16:creationId xmlns:a16="http://schemas.microsoft.com/office/drawing/2014/main" id="{922142BB-9174-9436-BCBD-7002C92ABB37}"/>
              </a:ext>
            </a:extLst>
          </p:cNvPr>
          <p:cNvSpPr txBox="1"/>
          <p:nvPr/>
        </p:nvSpPr>
        <p:spPr>
          <a:xfrm>
            <a:off x="6532523" y="1077043"/>
            <a:ext cx="837319" cy="369332"/>
          </a:xfrm>
          <a:prstGeom prst="rect">
            <a:avLst/>
          </a:prstGeom>
          <a:solidFill>
            <a:schemeClr val="bg2">
              <a:alpha val="70000"/>
            </a:schemeClr>
          </a:solidFill>
        </p:spPr>
        <p:txBody>
          <a:bodyPr wrap="square" rtlCol="0">
            <a:spAutoFit/>
          </a:bodyPr>
          <a:lstStyle/>
          <a:p>
            <a:pPr algn="ctr"/>
            <a:r>
              <a:rPr lang="hu-HU" dirty="0"/>
              <a:t>MV</a:t>
            </a:r>
            <a:r>
              <a:rPr lang="en-US" noProof="0" dirty="0"/>
              <a:t>-1</a:t>
            </a:r>
          </a:p>
        </p:txBody>
      </p:sp>
      <p:sp>
        <p:nvSpPr>
          <p:cNvPr id="16" name="Szövegdoboz 15">
            <a:extLst>
              <a:ext uri="{FF2B5EF4-FFF2-40B4-BE49-F238E27FC236}">
                <a16:creationId xmlns:a16="http://schemas.microsoft.com/office/drawing/2014/main" id="{922142BB-9174-9436-BCBD-7002C92ABB37}"/>
              </a:ext>
            </a:extLst>
          </p:cNvPr>
          <p:cNvSpPr txBox="1"/>
          <p:nvPr/>
        </p:nvSpPr>
        <p:spPr>
          <a:xfrm>
            <a:off x="117434" y="4533373"/>
            <a:ext cx="837319" cy="369332"/>
          </a:xfrm>
          <a:prstGeom prst="rect">
            <a:avLst/>
          </a:prstGeom>
          <a:solidFill>
            <a:schemeClr val="bg2">
              <a:alpha val="70000"/>
            </a:schemeClr>
          </a:solidFill>
        </p:spPr>
        <p:txBody>
          <a:bodyPr wrap="square" rtlCol="0">
            <a:spAutoFit/>
          </a:bodyPr>
          <a:lstStyle/>
          <a:p>
            <a:pPr algn="ctr"/>
            <a:r>
              <a:rPr lang="hu-HU" dirty="0"/>
              <a:t>MV</a:t>
            </a:r>
            <a:r>
              <a:rPr lang="en-US" noProof="0" dirty="0"/>
              <a:t>-</a:t>
            </a:r>
            <a:r>
              <a:rPr lang="hu-HU" dirty="0"/>
              <a:t>2</a:t>
            </a:r>
            <a:endParaRPr lang="en-US" noProof="0" dirty="0"/>
          </a:p>
        </p:txBody>
      </p:sp>
      <p:sp>
        <p:nvSpPr>
          <p:cNvPr id="17" name="Szövegdoboz 16">
            <a:extLst>
              <a:ext uri="{FF2B5EF4-FFF2-40B4-BE49-F238E27FC236}">
                <a16:creationId xmlns:a16="http://schemas.microsoft.com/office/drawing/2014/main" id="{922142BB-9174-9436-BCBD-7002C92ABB37}"/>
              </a:ext>
            </a:extLst>
          </p:cNvPr>
          <p:cNvSpPr txBox="1"/>
          <p:nvPr/>
        </p:nvSpPr>
        <p:spPr>
          <a:xfrm>
            <a:off x="4197085" y="4529222"/>
            <a:ext cx="887871" cy="369332"/>
          </a:xfrm>
          <a:prstGeom prst="rect">
            <a:avLst/>
          </a:prstGeom>
          <a:solidFill>
            <a:schemeClr val="bg2">
              <a:alpha val="70000"/>
            </a:schemeClr>
          </a:solidFill>
        </p:spPr>
        <p:txBody>
          <a:bodyPr wrap="square" rtlCol="0">
            <a:spAutoFit/>
          </a:bodyPr>
          <a:lstStyle/>
          <a:p>
            <a:pPr algn="ctr"/>
            <a:r>
              <a:rPr lang="hu-HU" dirty="0"/>
              <a:t>MV</a:t>
            </a:r>
            <a:r>
              <a:rPr lang="en-US" noProof="0" dirty="0"/>
              <a:t>-1</a:t>
            </a:r>
            <a:r>
              <a:rPr lang="hu-HU" noProof="0" dirty="0"/>
              <a:t>6</a:t>
            </a:r>
            <a:endParaRPr lang="en-US" noProof="0" dirty="0"/>
          </a:p>
        </p:txBody>
      </p:sp>
      <p:sp>
        <p:nvSpPr>
          <p:cNvPr id="19" name="Szövegdoboz 18">
            <a:extLst>
              <a:ext uri="{FF2B5EF4-FFF2-40B4-BE49-F238E27FC236}">
                <a16:creationId xmlns:a16="http://schemas.microsoft.com/office/drawing/2014/main" id="{922142BB-9174-9436-BCBD-7002C92ABB37}"/>
              </a:ext>
            </a:extLst>
          </p:cNvPr>
          <p:cNvSpPr txBox="1"/>
          <p:nvPr/>
        </p:nvSpPr>
        <p:spPr>
          <a:xfrm>
            <a:off x="8222091" y="4508190"/>
            <a:ext cx="887871" cy="369332"/>
          </a:xfrm>
          <a:prstGeom prst="rect">
            <a:avLst/>
          </a:prstGeom>
          <a:solidFill>
            <a:schemeClr val="bg2">
              <a:alpha val="70000"/>
            </a:schemeClr>
          </a:solidFill>
        </p:spPr>
        <p:txBody>
          <a:bodyPr wrap="square" rtlCol="0">
            <a:spAutoFit/>
          </a:bodyPr>
          <a:lstStyle/>
          <a:p>
            <a:pPr algn="ctr"/>
            <a:r>
              <a:rPr lang="hu-HU" dirty="0"/>
              <a:t>MV</a:t>
            </a:r>
            <a:r>
              <a:rPr lang="en-US" noProof="0" dirty="0"/>
              <a:t>-1</a:t>
            </a:r>
            <a:r>
              <a:rPr lang="hu-HU" dirty="0"/>
              <a:t>7</a:t>
            </a:r>
            <a:endParaRPr lang="en-US" noProof="0" dirty="0"/>
          </a:p>
        </p:txBody>
      </p:sp>
    </p:spTree>
    <p:extLst>
      <p:ext uri="{BB962C8B-B14F-4D97-AF65-F5344CB8AC3E}">
        <p14:creationId xmlns:p14="http://schemas.microsoft.com/office/powerpoint/2010/main" val="7494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6FED-5584-F55F-AFFD-D93A8B84ACD5}"/>
            </a:ext>
          </a:extLst>
        </p:cNvPr>
        <p:cNvGrpSpPr/>
        <p:nvPr/>
      </p:nvGrpSpPr>
      <p:grpSpPr>
        <a:xfrm>
          <a:off x="0" y="0"/>
          <a:ext cx="0" cy="0"/>
          <a:chOff x="0" y="0"/>
          <a:chExt cx="0" cy="0"/>
        </a:xfrm>
      </p:grpSpPr>
      <p:pic>
        <p:nvPicPr>
          <p:cNvPr id="5" name="Kép 4">
            <a:extLst>
              <a:ext uri="{FF2B5EF4-FFF2-40B4-BE49-F238E27FC236}">
                <a16:creationId xmlns:a16="http://schemas.microsoft.com/office/drawing/2014/main" id="{72E5A358-5B92-1A13-B76C-8EF6D743E77C}"/>
              </a:ext>
            </a:extLst>
          </p:cNvPr>
          <p:cNvPicPr>
            <a:picLocks noChangeAspect="1"/>
          </p:cNvPicPr>
          <p:nvPr/>
        </p:nvPicPr>
        <p:blipFill>
          <a:blip r:embed="rId2"/>
          <a:stretch>
            <a:fillRect/>
          </a:stretch>
        </p:blipFill>
        <p:spPr>
          <a:xfrm>
            <a:off x="3169070" y="3181559"/>
            <a:ext cx="5853861" cy="3417086"/>
          </a:xfrm>
          <a:prstGeom prst="rect">
            <a:avLst/>
          </a:prstGeom>
        </p:spPr>
      </p:pic>
      <p:pic>
        <p:nvPicPr>
          <p:cNvPr id="2" name="Kép 1">
            <a:extLst>
              <a:ext uri="{FF2B5EF4-FFF2-40B4-BE49-F238E27FC236}">
                <a16:creationId xmlns:a16="http://schemas.microsoft.com/office/drawing/2014/main" id="{4568E0AA-EA46-AB22-10D0-460730EE9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6215DC6D-065F-A4BB-3CBC-D53D9B210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C1A0A21C-E583-92B1-F92B-0F5414AADA89}"/>
              </a:ext>
            </a:extLst>
          </p:cNvPr>
          <p:cNvSpPr txBox="1">
            <a:spLocks/>
          </p:cNvSpPr>
          <p:nvPr/>
        </p:nvSpPr>
        <p:spPr>
          <a:xfrm>
            <a:off x="325677" y="-173831"/>
            <a:ext cx="11757816" cy="976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Results of MISH modeling</a:t>
            </a:r>
          </a:p>
        </p:txBody>
      </p:sp>
      <p:sp>
        <p:nvSpPr>
          <p:cNvPr id="13" name="Tartalom helye 2">
            <a:extLst>
              <a:ext uri="{FF2B5EF4-FFF2-40B4-BE49-F238E27FC236}">
                <a16:creationId xmlns:a16="http://schemas.microsoft.com/office/drawing/2014/main" id="{DD724A3F-4792-A453-8029-84A769098618}"/>
              </a:ext>
            </a:extLst>
          </p:cNvPr>
          <p:cNvSpPr txBox="1">
            <a:spLocks/>
          </p:cNvSpPr>
          <p:nvPr/>
        </p:nvSpPr>
        <p:spPr>
          <a:xfrm>
            <a:off x="167268" y="852686"/>
            <a:ext cx="11916225" cy="2826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just"/>
            <a:r>
              <a:rPr lang="en-US" sz="1800" noProof="0" dirty="0">
                <a:solidFill>
                  <a:srgbClr val="002060"/>
                </a:solidFill>
              </a:rPr>
              <a:t>In MISH modeling, the summer period was basically determined by altitude</a:t>
            </a:r>
            <a:endParaRPr lang="hu-HU" sz="1800" noProof="0" dirty="0">
              <a:solidFill>
                <a:srgbClr val="002060"/>
              </a:solidFill>
            </a:endParaRPr>
          </a:p>
          <a:p>
            <a:pPr lvl="0" algn="just"/>
            <a:r>
              <a:rPr lang="en-US" sz="1800" noProof="0" dirty="0">
                <a:solidFill>
                  <a:srgbClr val="002060"/>
                </a:solidFill>
              </a:rPr>
              <a:t>In the winter period, however, other model variables used in the modeling were also important</a:t>
            </a:r>
            <a:endParaRPr lang="hu-HU" sz="1800" noProof="0" dirty="0">
              <a:solidFill>
                <a:srgbClr val="002060"/>
              </a:solidFill>
            </a:endParaRPr>
          </a:p>
          <a:p>
            <a:pPr lvl="0" algn="just"/>
            <a:r>
              <a:rPr lang="en-US" sz="1800" noProof="0" dirty="0">
                <a:solidFill>
                  <a:srgbClr val="002060"/>
                </a:solidFill>
              </a:rPr>
              <a:t>The modeling part of MISH includes a benchmark study. The cross-validation test is a possibility to evaluate the interpolation methods. That is interpolation between the station data series and examination of the root mean square interpolation errors or the representativity. The strength of representativity depends on the </a:t>
            </a:r>
            <a:r>
              <a:rPr lang="en-US" sz="1800" noProof="0" dirty="0" err="1">
                <a:solidFill>
                  <a:srgbClr val="002060"/>
                </a:solidFill>
              </a:rPr>
              <a:t>predictand</a:t>
            </a:r>
            <a:r>
              <a:rPr lang="en-US" sz="1800" noProof="0" dirty="0">
                <a:solidFill>
                  <a:srgbClr val="002060"/>
                </a:solidFill>
              </a:rPr>
              <a:t>-predictors system</a:t>
            </a:r>
            <a:endParaRPr lang="hu-HU" sz="1800" noProof="0" dirty="0">
              <a:solidFill>
                <a:srgbClr val="002060"/>
              </a:solidFill>
            </a:endParaRPr>
          </a:p>
          <a:p>
            <a:pPr lvl="0"/>
            <a:r>
              <a:rPr lang="en-US" sz="1800" noProof="0" dirty="0">
                <a:solidFill>
                  <a:srgbClr val="002060"/>
                </a:solidFill>
              </a:rPr>
              <a:t>The monthly </a:t>
            </a:r>
            <a:r>
              <a:rPr lang="hu-HU" sz="1800" noProof="0" dirty="0" err="1">
                <a:solidFill>
                  <a:srgbClr val="002060"/>
                </a:solidFill>
              </a:rPr>
              <a:t>modeled</a:t>
            </a:r>
            <a:r>
              <a:rPr lang="hu-HU" sz="1800" noProof="0" dirty="0">
                <a:solidFill>
                  <a:srgbClr val="002060"/>
                </a:solidFill>
              </a:rPr>
              <a:t> </a:t>
            </a:r>
            <a:r>
              <a:rPr lang="en-US" sz="1800" noProof="0" dirty="0">
                <a:solidFill>
                  <a:srgbClr val="002060"/>
                </a:solidFill>
              </a:rPr>
              <a:t>representativity values</a:t>
            </a:r>
            <a:r>
              <a:rPr lang="hu-HU" sz="1800" noProof="0" dirty="0">
                <a:solidFill>
                  <a:srgbClr val="002060"/>
                </a:solidFill>
              </a:rPr>
              <a:t> </a:t>
            </a:r>
            <a:r>
              <a:rPr lang="en-US" sz="1800" dirty="0">
                <a:solidFill>
                  <a:srgbClr val="002060"/>
                </a:solidFill>
              </a:rPr>
              <a:t>are generally between 0.6 and 0.7</a:t>
            </a:r>
          </a:p>
        </p:txBody>
      </p:sp>
    </p:spTree>
    <p:extLst>
      <p:ext uri="{BB962C8B-B14F-4D97-AF65-F5344CB8AC3E}">
        <p14:creationId xmlns:p14="http://schemas.microsoft.com/office/powerpoint/2010/main" val="734221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529217"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Creation of the ATCLIM database</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2000" dirty="0">
                <a:solidFill>
                  <a:srgbClr val="002060"/>
                </a:solidFill>
              </a:rPr>
              <a:t>I.: </a:t>
            </a:r>
            <a:r>
              <a:rPr lang="hu-HU" sz="2000" dirty="0" err="1">
                <a:solidFill>
                  <a:srgbClr val="002060"/>
                </a:solidFill>
              </a:rPr>
              <a:t>Collecting</a:t>
            </a:r>
            <a:r>
              <a:rPr lang="hu-HU" sz="2000" dirty="0">
                <a:solidFill>
                  <a:srgbClr val="002060"/>
                </a:solidFill>
              </a:rPr>
              <a:t> </a:t>
            </a:r>
            <a:r>
              <a:rPr lang="hu-HU" sz="2000" dirty="0" err="1">
                <a:solidFill>
                  <a:srgbClr val="002060"/>
                </a:solidFill>
              </a:rPr>
              <a:t>the</a:t>
            </a:r>
            <a:r>
              <a:rPr lang="hu-HU" sz="2000" dirty="0">
                <a:solidFill>
                  <a:srgbClr val="002060"/>
                </a:solidFill>
              </a:rPr>
              <a:t> of </a:t>
            </a:r>
            <a:r>
              <a:rPr lang="hu-HU" sz="2000" dirty="0" err="1">
                <a:solidFill>
                  <a:srgbClr val="002060"/>
                </a:solidFill>
              </a:rPr>
              <a:t>data</a:t>
            </a:r>
            <a:r>
              <a:rPr lang="hu-HU" sz="2000" dirty="0">
                <a:solidFill>
                  <a:srgbClr val="002060"/>
                </a:solidFill>
              </a:rPr>
              <a:t> series</a:t>
            </a:r>
          </a:p>
          <a:p>
            <a:pPr marL="0" lvl="0" indent="0">
              <a:buNone/>
            </a:pPr>
            <a:r>
              <a:rPr kumimoji="0" lang="hu-HU" sz="2000" b="0" i="0" u="none" strike="noStrike" kern="1200" cap="none" spc="0" normalizeH="0" baseline="0" noProof="0" dirty="0">
                <a:ln>
                  <a:noFill/>
                </a:ln>
                <a:solidFill>
                  <a:srgbClr val="002060"/>
                </a:solidFill>
                <a:effectLst/>
                <a:uLnTx/>
                <a:uFillTx/>
              </a:rPr>
              <a:t>II.:</a:t>
            </a:r>
            <a:r>
              <a:rPr lang="hu-HU" sz="2000" dirty="0">
                <a:solidFill>
                  <a:srgbClr val="002060"/>
                </a:solidFill>
              </a:rPr>
              <a:t> </a:t>
            </a:r>
            <a:r>
              <a:rPr lang="hu-HU" sz="2000" dirty="0" err="1">
                <a:solidFill>
                  <a:srgbClr val="002060"/>
                </a:solidFill>
              </a:rPr>
              <a:t>Station</a:t>
            </a:r>
            <a:r>
              <a:rPr lang="hu-HU" sz="2000" dirty="0">
                <a:solidFill>
                  <a:srgbClr val="002060"/>
                </a:solidFill>
              </a:rPr>
              <a:t> </a:t>
            </a:r>
            <a:r>
              <a:rPr lang="hu-HU" sz="2000" dirty="0" err="1">
                <a:solidFill>
                  <a:srgbClr val="002060"/>
                </a:solidFill>
              </a:rPr>
              <a:t>systems</a:t>
            </a:r>
            <a:r>
              <a:rPr lang="hu-HU" sz="2000" dirty="0">
                <a:solidFill>
                  <a:srgbClr val="002060"/>
                </a:solidFill>
              </a:rPr>
              <a:t> </a:t>
            </a:r>
            <a:r>
              <a:rPr lang="hu-HU" sz="2000" dirty="0" err="1">
                <a:solidFill>
                  <a:srgbClr val="002060"/>
                </a:solidFill>
              </a:rPr>
              <a:t>for</a:t>
            </a:r>
            <a:r>
              <a:rPr lang="hu-HU" sz="2000" dirty="0">
                <a:solidFill>
                  <a:srgbClr val="002060"/>
                </a:solidFill>
              </a:rPr>
              <a:t> </a:t>
            </a:r>
            <a:r>
              <a:rPr lang="hu-HU" sz="2000" dirty="0" err="1">
                <a:solidFill>
                  <a:srgbClr val="002060"/>
                </a:solidFill>
              </a:rPr>
              <a:t>homogenization</a:t>
            </a:r>
            <a:r>
              <a:rPr lang="hu-HU" sz="2000" dirty="0">
                <a:solidFill>
                  <a:srgbClr val="002060"/>
                </a:solidFill>
              </a:rPr>
              <a:t> (</a:t>
            </a:r>
            <a:r>
              <a:rPr lang="hu-HU" sz="2000" dirty="0" err="1">
                <a:solidFill>
                  <a:srgbClr val="002060"/>
                </a:solidFill>
              </a:rPr>
              <a:t>monthly</a:t>
            </a:r>
            <a:r>
              <a:rPr lang="hu-HU" sz="2000" dirty="0">
                <a:solidFill>
                  <a:srgbClr val="002060"/>
                </a:solidFill>
              </a:rPr>
              <a:t> and </a:t>
            </a:r>
            <a:r>
              <a:rPr lang="hu-HU" sz="2000" dirty="0" err="1">
                <a:solidFill>
                  <a:srgbClr val="002060"/>
                </a:solidFill>
              </a:rPr>
              <a:t>daily</a:t>
            </a:r>
            <a:r>
              <a:rPr lang="hu-HU" sz="2000" dirty="0">
                <a:solidFill>
                  <a:srgbClr val="002060"/>
                </a:solidFill>
              </a:rPr>
              <a:t>)</a:t>
            </a:r>
          </a:p>
          <a:p>
            <a:pPr marL="0" lvl="0" indent="0">
              <a:buNone/>
            </a:pPr>
            <a:r>
              <a:rPr kumimoji="0" lang="hu-HU" sz="2000" b="0" i="0" u="none" strike="noStrike" kern="1200" cap="none" spc="0" normalizeH="0" baseline="0" noProof="0" dirty="0">
                <a:ln>
                  <a:noFill/>
                </a:ln>
                <a:solidFill>
                  <a:srgbClr val="002060"/>
                </a:solidFill>
                <a:effectLst/>
                <a:uLnTx/>
                <a:uFillTx/>
              </a:rPr>
              <a:t>III.: </a:t>
            </a:r>
            <a:r>
              <a:rPr lang="hu-HU" sz="2000" dirty="0" err="1">
                <a:solidFill>
                  <a:srgbClr val="002060"/>
                </a:solidFill>
              </a:rPr>
              <a:t>H</a:t>
            </a:r>
            <a:r>
              <a:rPr kumimoji="0" lang="hu-HU" sz="2000" b="0" i="0" u="none" strike="noStrike" kern="1200" cap="none" spc="0" normalizeH="0" baseline="0" noProof="0" dirty="0" err="1">
                <a:ln>
                  <a:noFill/>
                </a:ln>
                <a:solidFill>
                  <a:srgbClr val="002060"/>
                </a:solidFill>
                <a:effectLst/>
                <a:uLnTx/>
                <a:uFillTx/>
              </a:rPr>
              <a:t>omogenization</a:t>
            </a:r>
            <a:r>
              <a:rPr kumimoji="0" lang="hu-HU" sz="2000" b="0" i="0" u="none" strike="noStrike" kern="1200" cap="none" spc="0" normalizeH="0" noProof="0" dirty="0">
                <a:ln>
                  <a:noFill/>
                </a:ln>
                <a:solidFill>
                  <a:srgbClr val="002060"/>
                </a:solidFill>
                <a:effectLst/>
                <a:uLnTx/>
                <a:uFillTx/>
              </a:rPr>
              <a:t> of </a:t>
            </a:r>
            <a:r>
              <a:rPr kumimoji="0" lang="hu-HU" sz="2000" b="0" i="0" u="none" strike="noStrike" kern="1200" cap="none" spc="0" normalizeH="0" noProof="0" dirty="0" err="1">
                <a:ln>
                  <a:noFill/>
                </a:ln>
                <a:solidFill>
                  <a:srgbClr val="002060"/>
                </a:solidFill>
                <a:effectLst/>
                <a:uLnTx/>
                <a:uFillTx/>
              </a:rPr>
              <a:t>monthly</a:t>
            </a:r>
            <a:r>
              <a:rPr kumimoji="0" lang="hu-HU" sz="2000" b="0" i="0" u="none" strike="noStrike" kern="1200" cap="none" spc="0" normalizeH="0" noProof="0" dirty="0">
                <a:ln>
                  <a:noFill/>
                </a:ln>
                <a:solidFill>
                  <a:srgbClr val="002060"/>
                </a:solidFill>
                <a:effectLst/>
                <a:uLnTx/>
                <a:uFillTx/>
              </a:rPr>
              <a:t> and </a:t>
            </a:r>
            <a:r>
              <a:rPr kumimoji="0" lang="hu-HU" sz="2000" b="0" i="0" u="none" strike="noStrike" kern="1200" cap="none" spc="0" normalizeH="0" noProof="0" dirty="0" err="1">
                <a:ln>
                  <a:noFill/>
                </a:ln>
                <a:solidFill>
                  <a:srgbClr val="002060"/>
                </a:solidFill>
                <a:effectLst/>
                <a:uLnTx/>
                <a:uFillTx/>
              </a:rPr>
              <a:t>daily</a:t>
            </a:r>
            <a:r>
              <a:rPr kumimoji="0" lang="hu-HU" sz="2000" b="0" i="0" u="none" strike="noStrike" kern="1200" cap="none" spc="0" normalizeH="0" noProof="0" dirty="0">
                <a:ln>
                  <a:noFill/>
                </a:ln>
                <a:solidFill>
                  <a:srgbClr val="002060"/>
                </a:solidFill>
                <a:effectLst/>
                <a:uLnTx/>
                <a:uFillTx/>
              </a:rPr>
              <a:t> </a:t>
            </a:r>
            <a:r>
              <a:rPr kumimoji="0" lang="hu-HU" sz="2000" b="0" i="0" u="none" strike="noStrike" kern="1200" cap="none" spc="0" normalizeH="0" noProof="0" dirty="0" err="1">
                <a:ln>
                  <a:noFill/>
                </a:ln>
                <a:solidFill>
                  <a:srgbClr val="002060"/>
                </a:solidFill>
                <a:effectLst/>
                <a:uLnTx/>
                <a:uFillTx/>
              </a:rPr>
              <a:t>data</a:t>
            </a:r>
            <a:r>
              <a:rPr kumimoji="0" lang="hu-HU" sz="2000" b="0" i="0" u="none" strike="noStrike" kern="1200" cap="none" spc="0" normalizeH="0" noProof="0" dirty="0">
                <a:ln>
                  <a:noFill/>
                </a:ln>
                <a:solidFill>
                  <a:srgbClr val="002060"/>
                </a:solidFill>
                <a:effectLst/>
                <a:uLnTx/>
                <a:uFillTx/>
              </a:rPr>
              <a:t> series</a:t>
            </a:r>
          </a:p>
          <a:p>
            <a:pPr marL="0" lvl="0" indent="0">
              <a:buNone/>
            </a:pPr>
            <a:r>
              <a:rPr lang="hu-HU" sz="2000" baseline="0" dirty="0">
                <a:solidFill>
                  <a:srgbClr val="002060"/>
                </a:solidFill>
              </a:rPr>
              <a:t>IV. </a:t>
            </a:r>
            <a:r>
              <a:rPr lang="en-US" sz="2000" dirty="0">
                <a:solidFill>
                  <a:srgbClr val="002060"/>
                </a:solidFill>
              </a:rPr>
              <a:t>Modeling of climate statistical parameters with MISH</a:t>
            </a:r>
            <a:endParaRPr lang="hu-HU" sz="2000" dirty="0">
              <a:solidFill>
                <a:srgbClr val="002060"/>
              </a:solidFill>
            </a:endParaRPr>
          </a:p>
          <a:p>
            <a:pPr marL="0" lvl="0" indent="0">
              <a:buNone/>
            </a:pPr>
            <a:r>
              <a:rPr kumimoji="0" lang="hu-HU" sz="2000" b="1" i="0" u="none" strike="noStrike" kern="1200" cap="none" spc="0" normalizeH="0" baseline="0" noProof="0" dirty="0">
                <a:ln>
                  <a:noFill/>
                </a:ln>
                <a:solidFill>
                  <a:srgbClr val="002060"/>
                </a:solidFill>
                <a:effectLst/>
                <a:uLnTx/>
                <a:uFillTx/>
              </a:rPr>
              <a:t>V. </a:t>
            </a:r>
            <a:r>
              <a:rPr lang="en-US" sz="2000" b="1" dirty="0">
                <a:solidFill>
                  <a:srgbClr val="002060"/>
                </a:solidFill>
              </a:rPr>
              <a:t>Harmonization of </a:t>
            </a:r>
            <a:r>
              <a:rPr lang="hu-HU" sz="2000" b="1" dirty="0" err="1">
                <a:solidFill>
                  <a:srgbClr val="002060"/>
                </a:solidFill>
              </a:rPr>
              <a:t>the</a:t>
            </a:r>
            <a:r>
              <a:rPr lang="hu-HU" sz="2000" b="1" dirty="0">
                <a:solidFill>
                  <a:srgbClr val="002060"/>
                </a:solidFill>
              </a:rPr>
              <a:t> </a:t>
            </a:r>
            <a:r>
              <a:rPr lang="en-US" sz="2000" b="1" dirty="0">
                <a:solidFill>
                  <a:srgbClr val="002060"/>
                </a:solidFill>
              </a:rPr>
              <a:t>monthly and daily MASH systems</a:t>
            </a:r>
            <a:endParaRPr kumimoji="0" lang="en-US" sz="2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4899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814E2-781E-0647-ED64-067CD3F494A4}"/>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E3EAF5FF-7096-416A-5AE0-7DDD2F4BA120}"/>
              </a:ext>
            </a:extLst>
          </p:cNvPr>
          <p:cNvSpPr txBox="1">
            <a:spLocks/>
          </p:cNvSpPr>
          <p:nvPr/>
        </p:nvSpPr>
        <p:spPr>
          <a:xfrm>
            <a:off x="332069" y="0"/>
            <a:ext cx="11859931" cy="9033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hu-HU" sz="3600" dirty="0">
                <a:solidFill>
                  <a:srgbClr val="002060"/>
                </a:solidFill>
              </a:rPr>
              <a:t>V</a:t>
            </a:r>
            <a:r>
              <a:rPr lang="en-US" sz="3600" dirty="0">
                <a:solidFill>
                  <a:srgbClr val="002060"/>
                </a:solidFill>
              </a:rPr>
              <a:t>.:</a:t>
            </a:r>
            <a:r>
              <a:rPr lang="hu-HU" sz="3600" dirty="0">
                <a:solidFill>
                  <a:srgbClr val="002060"/>
                </a:solidFill>
              </a:rPr>
              <a:t> </a:t>
            </a:r>
            <a:r>
              <a:rPr lang="en-US" sz="3600" dirty="0">
                <a:solidFill>
                  <a:srgbClr val="002060"/>
                </a:solidFill>
              </a:rPr>
              <a:t>Harmonization of </a:t>
            </a:r>
            <a:r>
              <a:rPr lang="hu-HU" sz="3600" dirty="0" err="1">
                <a:solidFill>
                  <a:srgbClr val="002060"/>
                </a:solidFill>
              </a:rPr>
              <a:t>the</a:t>
            </a:r>
            <a:r>
              <a:rPr lang="hu-HU" sz="3600" dirty="0">
                <a:solidFill>
                  <a:srgbClr val="002060"/>
                </a:solidFill>
              </a:rPr>
              <a:t> </a:t>
            </a:r>
            <a:r>
              <a:rPr lang="en-US" sz="3600" dirty="0">
                <a:solidFill>
                  <a:srgbClr val="002060"/>
                </a:solidFill>
              </a:rPr>
              <a:t>monthly and daily MASH systems</a:t>
            </a:r>
          </a:p>
        </p:txBody>
      </p:sp>
      <p:sp>
        <p:nvSpPr>
          <p:cNvPr id="13" name="Tartalom helye 2">
            <a:extLst>
              <a:ext uri="{FF2B5EF4-FFF2-40B4-BE49-F238E27FC236}">
                <a16:creationId xmlns:a16="http://schemas.microsoft.com/office/drawing/2014/main" id="{D67F47F3-FEDE-E713-20BE-15A4BFA159FC}"/>
              </a:ext>
            </a:extLst>
          </p:cNvPr>
          <p:cNvSpPr txBox="1">
            <a:spLocks/>
          </p:cNvSpPr>
          <p:nvPr/>
        </p:nvSpPr>
        <p:spPr>
          <a:xfrm>
            <a:off x="332070" y="903322"/>
            <a:ext cx="11116719" cy="57855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kumimoji="0" lang="en-US" sz="2000" b="0" i="0" u="none" strike="noStrike" kern="1200" cap="none" spc="0" normalizeH="0" baseline="0" noProof="0" dirty="0">
                <a:ln>
                  <a:noFill/>
                </a:ln>
                <a:solidFill>
                  <a:srgbClr val="002060"/>
                </a:solidFill>
                <a:effectLst/>
                <a:uLnTx/>
                <a:uFillTx/>
              </a:rPr>
              <a:t>We already have daily homogeneous, quality-controlled data se</a:t>
            </a:r>
            <a:r>
              <a:rPr kumimoji="0" lang="hu-HU" sz="2000" b="0" i="0" u="none" strike="noStrike" kern="1200" cap="none" spc="0" normalizeH="0" baseline="0" noProof="0" dirty="0" err="1">
                <a:ln>
                  <a:noFill/>
                </a:ln>
                <a:solidFill>
                  <a:srgbClr val="002060"/>
                </a:solidFill>
                <a:effectLst/>
                <a:uLnTx/>
                <a:uFillTx/>
              </a:rPr>
              <a:t>ries</a:t>
            </a:r>
            <a:endParaRPr kumimoji="0" lang="hu-HU" sz="2000" b="0" i="0" u="none" strike="noStrike" kern="1200" cap="none" spc="0" normalizeH="0" baseline="0" noProof="0" dirty="0">
              <a:ln>
                <a:noFill/>
              </a:ln>
              <a:solidFill>
                <a:srgbClr val="002060"/>
              </a:solidFill>
              <a:effectLst/>
              <a:uLnTx/>
              <a:uFillTx/>
            </a:endParaRPr>
          </a:p>
          <a:p>
            <a:r>
              <a:rPr lang="en-US" sz="2000" dirty="0">
                <a:solidFill>
                  <a:srgbClr val="002060"/>
                </a:solidFill>
              </a:rPr>
              <a:t>However, we have more monthly information than daily</a:t>
            </a:r>
            <a:endParaRPr lang="hu-HU" sz="2000" dirty="0">
              <a:solidFill>
                <a:srgbClr val="002060"/>
              </a:solidFill>
            </a:endParaRPr>
          </a:p>
          <a:p>
            <a:r>
              <a:rPr kumimoji="0" lang="en-US" sz="2000" b="0" i="0" u="none" strike="noStrike" kern="1200" cap="none" spc="0" normalizeH="0" baseline="0" noProof="0" dirty="0">
                <a:ln>
                  <a:noFill/>
                </a:ln>
                <a:solidFill>
                  <a:srgbClr val="002060"/>
                </a:solidFill>
                <a:effectLst/>
                <a:uLnTx/>
                <a:uFillTx/>
              </a:rPr>
              <a:t>The aim is for the gridded daily data series to also contain more information derived from monthly station values</a:t>
            </a:r>
            <a:endParaRPr kumimoji="0" lang="hu-HU" sz="2000" b="0" i="0" u="none" strike="noStrike" kern="1200" cap="none" spc="0" normalizeH="0" baseline="0" noProof="0" dirty="0">
              <a:ln>
                <a:noFill/>
              </a:ln>
              <a:solidFill>
                <a:srgbClr val="002060"/>
              </a:solidFill>
              <a:effectLst/>
              <a:uLnTx/>
              <a:uFillTx/>
            </a:endParaRPr>
          </a:p>
          <a:p>
            <a:r>
              <a:rPr kumimoji="0" lang="en-US" sz="2000" b="0" i="0" u="none" strike="noStrike" kern="1200" cap="none" spc="0" normalizeH="0" baseline="0" noProof="0" dirty="0">
                <a:ln>
                  <a:noFill/>
                </a:ln>
                <a:solidFill>
                  <a:srgbClr val="002060"/>
                </a:solidFill>
                <a:effectLst/>
                <a:uLnTx/>
                <a:uFillTx/>
              </a:rPr>
              <a:t>Therefore, first, the daily homogeneous, quality-controlled data series were interpolated</a:t>
            </a:r>
            <a:r>
              <a:rPr kumimoji="0" lang="hu-HU" sz="2000" b="0" i="0" u="none" strike="noStrike" kern="1200" cap="none" spc="0" normalizeH="0" baseline="0" noProof="0" dirty="0">
                <a:ln>
                  <a:noFill/>
                </a:ln>
                <a:solidFill>
                  <a:srgbClr val="002060"/>
                </a:solidFill>
                <a:effectLst/>
                <a:uLnTx/>
                <a:uFillTx/>
              </a:rPr>
              <a:t> </a:t>
            </a:r>
            <a:r>
              <a:rPr kumimoji="0" lang="hu-HU" sz="2000" b="0" i="0" u="none" strike="noStrike" kern="1200" cap="none" spc="0" normalizeH="0" baseline="0" noProof="0" dirty="0" err="1">
                <a:ln>
                  <a:noFill/>
                </a:ln>
                <a:solidFill>
                  <a:srgbClr val="002060"/>
                </a:solidFill>
                <a:effectLst/>
                <a:uLnTx/>
                <a:uFillTx/>
              </a:rPr>
              <a:t>with</a:t>
            </a:r>
            <a:r>
              <a:rPr kumimoji="0" lang="hu-HU" sz="2000" b="0" i="0" u="none" strike="noStrike" kern="1200" cap="none" spc="0" normalizeH="0" baseline="0" noProof="0" dirty="0">
                <a:ln>
                  <a:noFill/>
                </a:ln>
                <a:solidFill>
                  <a:srgbClr val="002060"/>
                </a:solidFill>
                <a:effectLst/>
                <a:uLnTx/>
                <a:uFillTx/>
              </a:rPr>
              <a:t> MISH</a:t>
            </a:r>
            <a:r>
              <a:rPr kumimoji="0" lang="en-US" sz="2000" b="0" i="0" u="none" strike="noStrike" kern="1200" cap="none" spc="0" normalizeH="0" baseline="0" noProof="0" dirty="0">
                <a:ln>
                  <a:noFill/>
                </a:ln>
                <a:solidFill>
                  <a:srgbClr val="002060"/>
                </a:solidFill>
                <a:effectLst/>
                <a:uLnTx/>
                <a:uFillTx/>
              </a:rPr>
              <a:t> into those points for which only monthly data were available in the </a:t>
            </a:r>
            <a:r>
              <a:rPr kumimoji="0" lang="en-US" sz="2000" b="0" i="0" u="none" strike="noStrike" kern="1200" cap="none" spc="0" normalizeH="0" baseline="0" noProof="0" dirty="0" err="1">
                <a:ln>
                  <a:noFill/>
                </a:ln>
                <a:solidFill>
                  <a:srgbClr val="002060"/>
                </a:solidFill>
                <a:effectLst/>
                <a:uLnTx/>
                <a:uFillTx/>
              </a:rPr>
              <a:t>MISHm</a:t>
            </a:r>
            <a:r>
              <a:rPr kumimoji="0" lang="en-US" sz="2000" b="0" i="0" u="none" strike="noStrike" kern="1200" cap="none" spc="0" normalizeH="0" baseline="0" noProof="0" dirty="0">
                <a:ln>
                  <a:noFill/>
                </a:ln>
                <a:solidFill>
                  <a:srgbClr val="002060"/>
                </a:solidFill>
                <a:effectLst/>
                <a:uLnTx/>
                <a:uFillTx/>
              </a:rPr>
              <a:t> systems</a:t>
            </a:r>
            <a:endParaRPr kumimoji="0" lang="hu-HU" sz="2000" b="0" i="0" u="none" strike="noStrike" kern="1200" cap="none" spc="0" normalizeH="0" baseline="0" noProof="0" dirty="0">
              <a:ln>
                <a:noFill/>
              </a:ln>
              <a:solidFill>
                <a:srgbClr val="002060"/>
              </a:solidFill>
              <a:effectLst/>
              <a:uLnTx/>
              <a:uFillTx/>
            </a:endParaRPr>
          </a:p>
          <a:p>
            <a:r>
              <a:rPr kumimoji="0" lang="en-US" sz="2000" b="0" i="0" u="none" strike="noStrike" kern="1200" cap="none" spc="0" normalizeH="0" baseline="0" noProof="0" dirty="0">
                <a:ln>
                  <a:noFill/>
                </a:ln>
                <a:solidFill>
                  <a:srgbClr val="002060"/>
                </a:solidFill>
                <a:effectLst/>
                <a:uLnTx/>
                <a:uFillTx/>
              </a:rPr>
              <a:t>These daily values were then adjusted to the known monthly raw values for each month and each stations for which monthly data was available in the </a:t>
            </a:r>
            <a:r>
              <a:rPr kumimoji="0" lang="en-US" sz="2000" b="0" i="0" u="none" strike="noStrike" kern="1200" cap="none" spc="0" normalizeH="0" baseline="0" noProof="0" dirty="0" err="1">
                <a:ln>
                  <a:noFill/>
                </a:ln>
                <a:solidFill>
                  <a:srgbClr val="002060"/>
                </a:solidFill>
                <a:effectLst/>
                <a:uLnTx/>
                <a:uFillTx/>
              </a:rPr>
              <a:t>MASHm</a:t>
            </a:r>
            <a:r>
              <a:rPr kumimoji="0" lang="en-US" sz="2000" b="0" i="0" u="none" strike="noStrike" kern="1200" cap="none" spc="0" normalizeH="0" baseline="0" noProof="0" dirty="0">
                <a:ln>
                  <a:noFill/>
                </a:ln>
                <a:solidFill>
                  <a:srgbClr val="002060"/>
                </a:solidFill>
                <a:effectLst/>
                <a:uLnTx/>
                <a:uFillTx/>
              </a:rPr>
              <a:t> systems</a:t>
            </a:r>
            <a:endParaRPr kumimoji="0" lang="hu-HU" sz="2000" b="0" i="0" u="none" strike="noStrike" kern="1200" cap="none" spc="0" normalizeH="0" baseline="0" noProof="0" dirty="0">
              <a:ln>
                <a:noFill/>
              </a:ln>
              <a:solidFill>
                <a:srgbClr val="002060"/>
              </a:solidFill>
              <a:effectLst/>
              <a:uLnTx/>
              <a:uFillTx/>
            </a:endParaRPr>
          </a:p>
          <a:p>
            <a:r>
              <a:rPr lang="en-US" sz="2000" dirty="0">
                <a:solidFill>
                  <a:srgbClr val="002060"/>
                </a:solidFill>
              </a:rPr>
              <a:t>Finally, the original raw daily data were </a:t>
            </a:r>
            <a:r>
              <a:rPr lang="hu-HU" sz="2000" dirty="0" err="1">
                <a:solidFill>
                  <a:srgbClr val="002060"/>
                </a:solidFill>
              </a:rPr>
              <a:t>inserted</a:t>
            </a:r>
            <a:r>
              <a:rPr lang="en-US" sz="2000" dirty="0">
                <a:solidFill>
                  <a:srgbClr val="002060"/>
                </a:solidFill>
              </a:rPr>
              <a:t>, if they were</a:t>
            </a:r>
            <a:endParaRPr lang="hu-HU" sz="2000" dirty="0">
              <a:solidFill>
                <a:srgbClr val="002060"/>
              </a:solidFill>
            </a:endParaRPr>
          </a:p>
          <a:p>
            <a:pPr marL="0" indent="0">
              <a:buNone/>
            </a:pPr>
            <a:r>
              <a:rPr lang="hu-HU" sz="2000" b="1" dirty="0">
                <a:solidFill>
                  <a:srgbClr val="002060"/>
                </a:solidFill>
              </a:rPr>
              <a:t>An </a:t>
            </a:r>
            <a:r>
              <a:rPr lang="hu-HU" sz="2000" b="1" dirty="0" err="1">
                <a:solidFill>
                  <a:srgbClr val="002060"/>
                </a:solidFill>
              </a:rPr>
              <a:t>example</a:t>
            </a:r>
            <a:r>
              <a:rPr lang="hu-HU" sz="2000" b="1" dirty="0">
                <a:solidFill>
                  <a:srgbClr val="002060"/>
                </a:solidFill>
              </a:rPr>
              <a:t>:</a:t>
            </a:r>
          </a:p>
          <a:p>
            <a:pPr lvl="1">
              <a:buFont typeface="Wingdings" panose="05000000000000000000" pitchFamily="2" charset="2"/>
              <a:buChar char="§"/>
            </a:pPr>
            <a:r>
              <a:rPr kumimoji="0" lang="en-US" sz="1800" b="0" i="0" u="none" strike="noStrike" kern="1200" cap="none" spc="0" normalizeH="0" baseline="0" noProof="0" dirty="0">
                <a:ln>
                  <a:noFill/>
                </a:ln>
                <a:solidFill>
                  <a:srgbClr val="002060"/>
                </a:solidFill>
                <a:effectLst/>
                <a:uLnTx/>
                <a:uFillTx/>
              </a:rPr>
              <a:t>The </a:t>
            </a:r>
            <a:r>
              <a:rPr kumimoji="0" lang="en-US" sz="1800" b="0" i="0" u="none" strike="noStrike" kern="1200" cap="none" spc="0" normalizeH="0" baseline="0" noProof="0" dirty="0" err="1">
                <a:ln>
                  <a:noFill/>
                </a:ln>
                <a:solidFill>
                  <a:srgbClr val="002060"/>
                </a:solidFill>
                <a:effectLst/>
                <a:uLnTx/>
                <a:uFillTx/>
              </a:rPr>
              <a:t>Sonnblick</a:t>
            </a:r>
            <a:r>
              <a:rPr kumimoji="0" lang="en-US" sz="1800" b="0" i="0" u="none" strike="noStrike" kern="1200" cap="none" spc="0" normalizeH="0" baseline="0" noProof="0" dirty="0">
                <a:ln>
                  <a:noFill/>
                </a:ln>
                <a:solidFill>
                  <a:srgbClr val="002060"/>
                </a:solidFill>
                <a:effectLst/>
                <a:uLnTx/>
                <a:uFillTx/>
              </a:rPr>
              <a:t> station began measurements in 1886</a:t>
            </a:r>
            <a:endParaRPr kumimoji="0" lang="hu-HU" sz="1800" b="0" i="0" u="none" strike="noStrike" kern="1200" cap="none" spc="0" normalizeH="0" baseline="0" noProof="0" dirty="0">
              <a:ln>
                <a:noFill/>
              </a:ln>
              <a:solidFill>
                <a:srgbClr val="002060"/>
              </a:solidFill>
              <a:effectLst/>
              <a:uLnTx/>
              <a:uFillTx/>
            </a:endParaRPr>
          </a:p>
          <a:p>
            <a:pPr lvl="1">
              <a:buFont typeface="Wingdings" panose="05000000000000000000" pitchFamily="2" charset="2"/>
              <a:buChar char="§"/>
            </a:pPr>
            <a:r>
              <a:rPr kumimoji="0" lang="en-US" sz="1800" b="0" i="0" u="none" strike="noStrike" kern="1200" cap="none" spc="0" normalizeH="0" baseline="0" noProof="0" dirty="0">
                <a:ln>
                  <a:noFill/>
                </a:ln>
                <a:solidFill>
                  <a:srgbClr val="002060"/>
                </a:solidFill>
                <a:effectLst/>
                <a:uLnTx/>
                <a:uFillTx/>
              </a:rPr>
              <a:t>For monthly MASH systems, it is in MASH3m, which began in 1881</a:t>
            </a:r>
            <a:endParaRPr kumimoji="0" lang="hu-HU" sz="1800" b="0" i="0" u="none" strike="noStrike" kern="1200" cap="none" spc="0" normalizeH="0" baseline="0" noProof="0" dirty="0">
              <a:ln>
                <a:noFill/>
              </a:ln>
              <a:solidFill>
                <a:srgbClr val="002060"/>
              </a:solidFill>
              <a:effectLst/>
              <a:uLnTx/>
              <a:uFillTx/>
            </a:endParaRPr>
          </a:p>
          <a:p>
            <a:pPr lvl="1">
              <a:buFont typeface="Wingdings" panose="05000000000000000000" pitchFamily="2" charset="2"/>
              <a:buChar char="§"/>
            </a:pPr>
            <a:r>
              <a:rPr kumimoji="0" lang="en-US" sz="1800" b="0" i="0" u="none" strike="noStrike" kern="1200" cap="none" spc="0" normalizeH="0" baseline="0" noProof="0" dirty="0">
                <a:ln>
                  <a:noFill/>
                </a:ln>
                <a:solidFill>
                  <a:srgbClr val="002060"/>
                </a:solidFill>
                <a:effectLst/>
                <a:uLnTx/>
                <a:uFillTx/>
              </a:rPr>
              <a:t>For daily MASH systems, however, it is in MASH2d, which began in 1895, because there are too</a:t>
            </a:r>
            <a:r>
              <a:rPr lang="hu-HU" sz="1800" dirty="0">
                <a:solidFill>
                  <a:srgbClr val="002060"/>
                </a:solidFill>
              </a:rPr>
              <a:t> </a:t>
            </a:r>
            <a:r>
              <a:rPr lang="hu-HU" sz="1800" dirty="0" err="1">
                <a:solidFill>
                  <a:srgbClr val="002060"/>
                </a:solidFill>
              </a:rPr>
              <a:t>long</a:t>
            </a:r>
            <a:r>
              <a:rPr kumimoji="0" lang="en-US" sz="1800" b="0" i="0" u="none" strike="noStrike" kern="1200" cap="none" spc="0" normalizeH="0" baseline="0" noProof="0" dirty="0">
                <a:ln>
                  <a:noFill/>
                </a:ln>
                <a:solidFill>
                  <a:srgbClr val="002060"/>
                </a:solidFill>
                <a:effectLst/>
                <a:uLnTx/>
                <a:uFillTx/>
              </a:rPr>
              <a:t> gap for it to be in the first daily MASH system</a:t>
            </a:r>
            <a:endParaRPr kumimoji="0" lang="hu-HU" sz="1800" b="0" i="0" u="none" strike="noStrike" kern="1200" cap="none" spc="0" normalizeH="0" baseline="0" noProof="0" dirty="0">
              <a:ln>
                <a:noFill/>
              </a:ln>
              <a:solidFill>
                <a:srgbClr val="002060"/>
              </a:solidFill>
              <a:effectLst/>
              <a:uLnTx/>
              <a:uFillTx/>
            </a:endParaRPr>
          </a:p>
          <a:p>
            <a:pPr lvl="1">
              <a:buFont typeface="Wingdings" panose="05000000000000000000" pitchFamily="2" charset="2"/>
              <a:buChar char="§"/>
            </a:pPr>
            <a:r>
              <a:rPr kumimoji="0" lang="en-US" sz="1800" b="0" i="0" u="none" strike="noStrike" kern="1200" cap="none" spc="0" normalizeH="0" baseline="0" noProof="0" dirty="0">
                <a:ln>
                  <a:noFill/>
                </a:ln>
                <a:solidFill>
                  <a:srgbClr val="002060"/>
                </a:solidFill>
                <a:effectLst/>
                <a:uLnTx/>
                <a:uFillTx/>
              </a:rPr>
              <a:t>Finally, the original daily data for the period 1886-1894 were inserted in the combined daily-monthly data series</a:t>
            </a:r>
            <a:r>
              <a:rPr kumimoji="0" lang="hu-HU" sz="1800" b="0" i="0" u="none" strike="noStrike" kern="1200" cap="none" spc="0" normalizeH="0" baseline="0" noProof="0" dirty="0">
                <a:ln>
                  <a:noFill/>
                </a:ln>
                <a:solidFill>
                  <a:srgbClr val="002060"/>
                </a:solidFill>
                <a:effectLst/>
                <a:uLnTx/>
                <a:uFillTx/>
              </a:rPr>
              <a:t> (</a:t>
            </a:r>
            <a:r>
              <a:rPr kumimoji="0" lang="hu-HU" sz="1800" b="0" i="0" u="none" strike="noStrike" kern="1200" cap="none" spc="0" normalizeH="0" baseline="0" noProof="0" dirty="0" err="1">
                <a:ln>
                  <a:noFill/>
                </a:ln>
                <a:solidFill>
                  <a:srgbClr val="002060"/>
                </a:solidFill>
                <a:effectLst/>
                <a:uLnTx/>
                <a:uFillTx/>
              </a:rPr>
              <a:t>MASHdm</a:t>
            </a:r>
            <a:r>
              <a:rPr kumimoji="0" lang="hu-HU" sz="1800" b="0" i="0" u="none" strike="noStrike" kern="1200" cap="none" spc="0" normalizeH="0" baseline="0" noProof="0" dirty="0">
                <a:ln>
                  <a:noFill/>
                </a:ln>
                <a:solidFill>
                  <a:srgbClr val="002060"/>
                </a:solidFill>
                <a:effectLst/>
                <a:uLnTx/>
                <a:uFillTx/>
              </a:rPr>
              <a:t>)</a:t>
            </a:r>
          </a:p>
          <a:p>
            <a:pPr lvl="1">
              <a:buFont typeface="Wingdings" panose="05000000000000000000" pitchFamily="2" charset="2"/>
              <a:buChar char="§"/>
            </a:pPr>
            <a:endParaRPr kumimoji="0" lang="en-US" sz="1800" b="0" i="0" u="none" strike="noStrike" kern="1200" cap="none" spc="0" normalizeH="0" baseline="0" noProof="0" dirty="0">
              <a:ln>
                <a:noFill/>
              </a:ln>
              <a:solidFill>
                <a:srgbClr val="002060"/>
              </a:solidFill>
              <a:effectLst/>
              <a:uLnTx/>
              <a:uFillTx/>
            </a:endParaRPr>
          </a:p>
        </p:txBody>
      </p:sp>
      <p:pic>
        <p:nvPicPr>
          <p:cNvPr id="2" name="Kép 1">
            <a:extLst>
              <a:ext uri="{FF2B5EF4-FFF2-40B4-BE49-F238E27FC236}">
                <a16:creationId xmlns:a16="http://schemas.microsoft.com/office/drawing/2014/main" id="{329570B3-4A5D-0845-E53F-BDB644AB4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Tree>
    <p:extLst>
      <p:ext uri="{BB962C8B-B14F-4D97-AF65-F5344CB8AC3E}">
        <p14:creationId xmlns:p14="http://schemas.microsoft.com/office/powerpoint/2010/main" val="286665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26718-C8EF-20CA-63C3-4937B1D82E22}"/>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C0587D8D-D017-7266-F875-30FAC7ED6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0453EF90-C667-79C0-DBDB-2EE69750E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1FD02726-9257-D451-B02E-71140D23CAEC}"/>
              </a:ext>
            </a:extLst>
          </p:cNvPr>
          <p:cNvSpPr txBox="1">
            <a:spLocks/>
          </p:cNvSpPr>
          <p:nvPr/>
        </p:nvSpPr>
        <p:spPr>
          <a:xfrm>
            <a:off x="332071" y="-173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u-HU" sz="3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Introduction</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C716107E-11E1-A4BB-837A-EEF167C7C59C}"/>
              </a:ext>
            </a:extLst>
          </p:cNvPr>
          <p:cNvSpPr txBox="1">
            <a:spLocks/>
          </p:cNvSpPr>
          <p:nvPr/>
        </p:nvSpPr>
        <p:spPr>
          <a:xfrm>
            <a:off x="133815" y="882223"/>
            <a:ext cx="5948047" cy="5519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2000" dirty="0">
                <a:solidFill>
                  <a:srgbClr val="002060"/>
                </a:solidFill>
              </a:rPr>
              <a:t>The </a:t>
            </a:r>
            <a:r>
              <a:rPr lang="hu-HU" sz="2000" dirty="0" err="1">
                <a:solidFill>
                  <a:srgbClr val="002060"/>
                </a:solidFill>
              </a:rPr>
              <a:t>aim</a:t>
            </a:r>
            <a:r>
              <a:rPr lang="en-US" sz="2000" dirty="0">
                <a:solidFill>
                  <a:srgbClr val="002060"/>
                </a:solidFill>
              </a:rPr>
              <a:t>: to create daily, homogeneous, gridded mean temperature database from 1851</a:t>
            </a:r>
            <a:endParaRPr lang="hu-HU" sz="2000" dirty="0">
              <a:solidFill>
                <a:srgbClr val="002060"/>
              </a:solidFill>
            </a:endParaRPr>
          </a:p>
          <a:p>
            <a:pPr lvl="0"/>
            <a:r>
              <a:rPr lang="en-US" sz="2000" dirty="0">
                <a:solidFill>
                  <a:srgbClr val="002060"/>
                </a:solidFill>
              </a:rPr>
              <a:t>Using several Central European stations for homogenization</a:t>
            </a:r>
            <a:endParaRPr lang="hu-HU" sz="2000" dirty="0">
              <a:solidFill>
                <a:srgbClr val="002060"/>
              </a:solidFill>
            </a:endParaRPr>
          </a:p>
          <a:p>
            <a:pPr lvl="0"/>
            <a:r>
              <a:rPr lang="en-US" sz="2000" dirty="0">
                <a:solidFill>
                  <a:srgbClr val="002060"/>
                </a:solidFill>
              </a:rPr>
              <a:t>There are longer data series from this area, which are still relevant for the creation of the long</a:t>
            </a:r>
            <a:r>
              <a:rPr lang="hu-HU" sz="2000" dirty="0">
                <a:solidFill>
                  <a:srgbClr val="002060"/>
                </a:solidFill>
              </a:rPr>
              <a:t>-</a:t>
            </a:r>
            <a:r>
              <a:rPr lang="en-US" sz="2000" dirty="0">
                <a:solidFill>
                  <a:srgbClr val="002060"/>
                </a:solidFill>
              </a:rPr>
              <a:t>term temperature climate data base</a:t>
            </a:r>
            <a:r>
              <a:rPr lang="hu-HU" sz="2000" dirty="0">
                <a:solidFill>
                  <a:srgbClr val="002060"/>
                </a:solidFill>
              </a:rPr>
              <a:t> </a:t>
            </a:r>
            <a:r>
              <a:rPr lang="en-US" sz="2000" dirty="0">
                <a:solidFill>
                  <a:srgbClr val="002060"/>
                </a:solidFill>
              </a:rPr>
              <a:t>for Hungary.</a:t>
            </a:r>
            <a:endParaRPr lang="hu-HU" sz="2000" dirty="0">
              <a:solidFill>
                <a:srgbClr val="002060"/>
              </a:solidFill>
            </a:endParaRPr>
          </a:p>
          <a:p>
            <a:pPr lvl="0"/>
            <a:r>
              <a:rPr lang="en-US" sz="2000" dirty="0">
                <a:solidFill>
                  <a:srgbClr val="002060"/>
                </a:solidFill>
              </a:rPr>
              <a:t>An idea arose:</a:t>
            </a:r>
            <a:endParaRPr lang="hu-HU" sz="2000" dirty="0">
              <a:solidFill>
                <a:srgbClr val="002060"/>
              </a:solidFill>
            </a:endParaRPr>
          </a:p>
          <a:p>
            <a:pPr lvl="1">
              <a:buFont typeface="Wingdings" panose="05000000000000000000" pitchFamily="2" charset="2"/>
              <a:buChar char="Ø"/>
            </a:pPr>
            <a:r>
              <a:rPr lang="en-US" sz="1800" dirty="0">
                <a:solidFill>
                  <a:srgbClr val="002060"/>
                </a:solidFill>
              </a:rPr>
              <a:t>to collect as much data as possible for both </a:t>
            </a:r>
            <a:r>
              <a:rPr lang="hu-HU" sz="1800" dirty="0" err="1">
                <a:solidFill>
                  <a:srgbClr val="002060"/>
                </a:solidFill>
              </a:rPr>
              <a:t>parts</a:t>
            </a:r>
            <a:r>
              <a:rPr lang="en-US" sz="1800" dirty="0">
                <a:solidFill>
                  <a:srgbClr val="002060"/>
                </a:solidFill>
              </a:rPr>
              <a:t>, from which the most data </a:t>
            </a:r>
            <a:r>
              <a:rPr lang="hu-HU" sz="1800" dirty="0" err="1">
                <a:solidFill>
                  <a:srgbClr val="002060"/>
                </a:solidFill>
              </a:rPr>
              <a:t>are</a:t>
            </a:r>
            <a:r>
              <a:rPr lang="en-US" sz="1800" dirty="0">
                <a:solidFill>
                  <a:srgbClr val="002060"/>
                </a:solidFill>
              </a:rPr>
              <a:t> available</a:t>
            </a:r>
            <a:r>
              <a:rPr lang="hu-HU" sz="1800" dirty="0">
                <a:solidFill>
                  <a:srgbClr val="002060"/>
                </a:solidFill>
              </a:rPr>
              <a:t> </a:t>
            </a:r>
            <a:r>
              <a:rPr lang="hu-HU" sz="1800" dirty="0" err="1">
                <a:solidFill>
                  <a:srgbClr val="002060"/>
                </a:solidFill>
              </a:rPr>
              <a:t>since</a:t>
            </a:r>
            <a:r>
              <a:rPr lang="hu-HU" sz="1800" dirty="0">
                <a:solidFill>
                  <a:srgbClr val="002060"/>
                </a:solidFill>
              </a:rPr>
              <a:t> </a:t>
            </a:r>
            <a:r>
              <a:rPr lang="hu-HU" sz="1800" dirty="0" err="1">
                <a:solidFill>
                  <a:srgbClr val="002060"/>
                </a:solidFill>
              </a:rPr>
              <a:t>the</a:t>
            </a:r>
            <a:r>
              <a:rPr lang="hu-HU" sz="1800" dirty="0">
                <a:solidFill>
                  <a:srgbClr val="002060"/>
                </a:solidFill>
              </a:rPr>
              <a:t> 1850s</a:t>
            </a:r>
          </a:p>
          <a:p>
            <a:pPr lvl="1">
              <a:buFont typeface="Wingdings" panose="05000000000000000000" pitchFamily="2" charset="2"/>
              <a:buChar char="Ø"/>
            </a:pPr>
            <a:r>
              <a:rPr lang="en-US" sz="1800" dirty="0">
                <a:solidFill>
                  <a:srgbClr val="002060"/>
                </a:solidFill>
              </a:rPr>
              <a:t>to create a daily database for both </a:t>
            </a:r>
            <a:r>
              <a:rPr lang="hu-HU" sz="1800" dirty="0" err="1">
                <a:solidFill>
                  <a:srgbClr val="002060"/>
                </a:solidFill>
              </a:rPr>
              <a:t>parts</a:t>
            </a:r>
            <a:r>
              <a:rPr lang="en-US" sz="1800" dirty="0">
                <a:solidFill>
                  <a:srgbClr val="002060"/>
                </a:solidFill>
              </a:rPr>
              <a:t> from 1851 using the same method</a:t>
            </a:r>
            <a:endParaRPr kumimoji="0" lang="hu-HU"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lvl="0"/>
            <a:r>
              <a:rPr lang="en-US" sz="2000" dirty="0">
                <a:solidFill>
                  <a:srgbClr val="002060"/>
                </a:solidFill>
              </a:rPr>
              <a:t>The eastern part: Hungary</a:t>
            </a:r>
            <a:endParaRPr kumimoji="0" lang="en-US" sz="2000" b="0" i="0" u="none" strike="noStrike" kern="1200" cap="none" spc="0" normalizeH="0" baseline="0" noProof="0" dirty="0">
              <a:ln>
                <a:noFill/>
              </a:ln>
              <a:solidFill>
                <a:srgbClr val="002060"/>
              </a:solidFill>
              <a:effectLst/>
              <a:uLnTx/>
              <a:uFillTx/>
            </a:endParaRPr>
          </a:p>
          <a:p>
            <a:pPr>
              <a:buFont typeface="Arial" panose="020B0604020202020204" pitchFamily="34" charset="0"/>
              <a:buChar char="•"/>
            </a:pPr>
            <a:r>
              <a:rPr lang="hu-HU" sz="2000" noProof="0" dirty="0">
                <a:solidFill>
                  <a:srgbClr val="002060"/>
                </a:solidFill>
              </a:rPr>
              <a:t>The western part: </a:t>
            </a:r>
            <a:r>
              <a:rPr lang="hu-HU" sz="2000" noProof="0" dirty="0" err="1">
                <a:solidFill>
                  <a:srgbClr val="002060"/>
                </a:solidFill>
              </a:rPr>
              <a:t>Austria</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805" y="1477064"/>
            <a:ext cx="6110137" cy="4172777"/>
          </a:xfrm>
          <a:prstGeom prst="rect">
            <a:avLst/>
          </a:prstGeom>
        </p:spPr>
      </p:pic>
      <p:sp>
        <p:nvSpPr>
          <p:cNvPr id="4" name="Ellipszis 3"/>
          <p:cNvSpPr/>
          <p:nvPr/>
        </p:nvSpPr>
        <p:spPr>
          <a:xfrm>
            <a:off x="8842917" y="3137619"/>
            <a:ext cx="2509024" cy="161474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p:cNvSpPr/>
          <p:nvPr/>
        </p:nvSpPr>
        <p:spPr>
          <a:xfrm>
            <a:off x="6456556" y="2963745"/>
            <a:ext cx="2841095" cy="146328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Szövegdoboz 14"/>
          <p:cNvSpPr txBox="1"/>
          <p:nvPr/>
        </p:nvSpPr>
        <p:spPr>
          <a:xfrm>
            <a:off x="9281568" y="3695389"/>
            <a:ext cx="1720343" cy="646331"/>
          </a:xfrm>
          <a:prstGeom prst="rect">
            <a:avLst/>
          </a:prstGeom>
          <a:noFill/>
        </p:spPr>
        <p:txBody>
          <a:bodyPr wrap="none" rtlCol="0">
            <a:spAutoFit/>
          </a:bodyPr>
          <a:lstStyle/>
          <a:p>
            <a:r>
              <a:rPr lang="hu-HU" sz="3600" dirty="0">
                <a:solidFill>
                  <a:srgbClr val="FF0000"/>
                </a:solidFill>
                <a:effectLst>
                  <a:glow rad="63500">
                    <a:schemeClr val="bg1"/>
                  </a:glow>
                </a:effectLst>
              </a:rPr>
              <a:t>HUCLIM</a:t>
            </a:r>
          </a:p>
        </p:txBody>
      </p:sp>
      <p:sp>
        <p:nvSpPr>
          <p:cNvPr id="16" name="Szövegdoboz 15"/>
          <p:cNvSpPr txBox="1"/>
          <p:nvPr/>
        </p:nvSpPr>
        <p:spPr>
          <a:xfrm>
            <a:off x="7040210" y="3372239"/>
            <a:ext cx="1583382" cy="646331"/>
          </a:xfrm>
          <a:prstGeom prst="rect">
            <a:avLst/>
          </a:prstGeom>
          <a:noFill/>
        </p:spPr>
        <p:txBody>
          <a:bodyPr wrap="none" rtlCol="0">
            <a:spAutoFit/>
          </a:bodyPr>
          <a:lstStyle/>
          <a:p>
            <a:r>
              <a:rPr lang="hu-HU" sz="3600" dirty="0">
                <a:solidFill>
                  <a:srgbClr val="FF0000"/>
                </a:solidFill>
                <a:effectLst>
                  <a:glow rad="63500">
                    <a:schemeClr val="bg1"/>
                  </a:glow>
                </a:effectLst>
              </a:rPr>
              <a:t>ATCLIM</a:t>
            </a:r>
          </a:p>
        </p:txBody>
      </p:sp>
    </p:spTree>
    <p:extLst>
      <p:ext uri="{BB962C8B-B14F-4D97-AF65-F5344CB8AC3E}">
        <p14:creationId xmlns:p14="http://schemas.microsoft.com/office/powerpoint/2010/main" val="312458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3646C-C9B6-6571-92A2-0177E8FA29CC}"/>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8CC540CD-3B68-5884-1D83-CC301D9879A2}"/>
              </a:ext>
            </a:extLst>
          </p:cNvPr>
          <p:cNvSpPr txBox="1">
            <a:spLocks/>
          </p:cNvSpPr>
          <p:nvPr/>
        </p:nvSpPr>
        <p:spPr>
          <a:xfrm>
            <a:off x="332069" y="0"/>
            <a:ext cx="11859931" cy="9033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hu-HU" sz="3600" dirty="0">
                <a:solidFill>
                  <a:srgbClr val="002060"/>
                </a:solidFill>
              </a:rPr>
              <a:t>V</a:t>
            </a:r>
            <a:r>
              <a:rPr lang="en-US" sz="3600" dirty="0">
                <a:solidFill>
                  <a:srgbClr val="002060"/>
                </a:solidFill>
              </a:rPr>
              <a:t>.:</a:t>
            </a:r>
            <a:r>
              <a:rPr lang="hu-HU" sz="3600" dirty="0">
                <a:solidFill>
                  <a:srgbClr val="002060"/>
                </a:solidFill>
              </a:rPr>
              <a:t> </a:t>
            </a:r>
            <a:r>
              <a:rPr lang="en-US" sz="3600" dirty="0">
                <a:solidFill>
                  <a:srgbClr val="002060"/>
                </a:solidFill>
              </a:rPr>
              <a:t>Harmonization of </a:t>
            </a:r>
            <a:r>
              <a:rPr lang="hu-HU" sz="3600" dirty="0" err="1">
                <a:solidFill>
                  <a:srgbClr val="002060"/>
                </a:solidFill>
              </a:rPr>
              <a:t>the</a:t>
            </a:r>
            <a:r>
              <a:rPr lang="hu-HU" sz="3600" dirty="0">
                <a:solidFill>
                  <a:srgbClr val="002060"/>
                </a:solidFill>
              </a:rPr>
              <a:t> </a:t>
            </a:r>
            <a:r>
              <a:rPr lang="en-US" sz="3600" dirty="0">
                <a:solidFill>
                  <a:srgbClr val="002060"/>
                </a:solidFill>
              </a:rPr>
              <a:t>monthly and daily MASH systems</a:t>
            </a:r>
          </a:p>
        </p:txBody>
      </p:sp>
      <p:sp>
        <p:nvSpPr>
          <p:cNvPr id="13" name="Tartalom helye 2">
            <a:extLst>
              <a:ext uri="{FF2B5EF4-FFF2-40B4-BE49-F238E27FC236}">
                <a16:creationId xmlns:a16="http://schemas.microsoft.com/office/drawing/2014/main" id="{A3E14DA8-EBB7-36AA-1066-A4729A06D9E0}"/>
              </a:ext>
            </a:extLst>
          </p:cNvPr>
          <p:cNvSpPr txBox="1">
            <a:spLocks/>
          </p:cNvSpPr>
          <p:nvPr/>
        </p:nvSpPr>
        <p:spPr>
          <a:xfrm>
            <a:off x="332069" y="903322"/>
            <a:ext cx="11304609"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u-HU" sz="2000" noProof="0" dirty="0" err="1">
                <a:solidFill>
                  <a:srgbClr val="002060"/>
                </a:solidFill>
              </a:rPr>
              <a:t>Homogenization</a:t>
            </a:r>
            <a:r>
              <a:rPr lang="hu-HU" sz="2000" noProof="0" dirty="0">
                <a:solidFill>
                  <a:srgbClr val="002060"/>
                </a:solidFill>
              </a:rPr>
              <a:t> of </a:t>
            </a:r>
            <a:r>
              <a:rPr lang="hu-HU" sz="2000" noProof="0" dirty="0" err="1">
                <a:solidFill>
                  <a:srgbClr val="002060"/>
                </a:solidFill>
              </a:rPr>
              <a:t>the</a:t>
            </a:r>
            <a:r>
              <a:rPr lang="hu-HU" sz="2000" noProof="0" dirty="0">
                <a:solidFill>
                  <a:srgbClr val="002060"/>
                </a:solidFill>
              </a:rPr>
              <a:t> </a:t>
            </a:r>
            <a:r>
              <a:rPr lang="hu-HU" sz="2000" noProof="0" dirty="0" err="1">
                <a:solidFill>
                  <a:srgbClr val="002060"/>
                </a:solidFill>
              </a:rPr>
              <a:t>daily-monthly</a:t>
            </a:r>
            <a:r>
              <a:rPr lang="hu-HU" sz="2000" dirty="0">
                <a:solidFill>
                  <a:srgbClr val="002060"/>
                </a:solidFill>
              </a:rPr>
              <a:t> </a:t>
            </a:r>
            <a:r>
              <a:rPr lang="hu-HU" sz="2000" dirty="0" err="1">
                <a:solidFill>
                  <a:srgbClr val="002060"/>
                </a:solidFill>
              </a:rPr>
              <a:t>combined</a:t>
            </a:r>
            <a:r>
              <a:rPr lang="hu-HU" sz="2000" dirty="0">
                <a:solidFill>
                  <a:srgbClr val="002060"/>
                </a:solidFill>
              </a:rPr>
              <a:t> </a:t>
            </a:r>
            <a:r>
              <a:rPr lang="hu-HU" sz="2000" dirty="0" err="1">
                <a:solidFill>
                  <a:srgbClr val="002060"/>
                </a:solidFill>
              </a:rPr>
              <a:t>series</a:t>
            </a:r>
            <a:r>
              <a:rPr lang="hu-HU" sz="2000" dirty="0">
                <a:solidFill>
                  <a:srgbClr val="002060"/>
                </a:solidFill>
              </a:rPr>
              <a:t> </a:t>
            </a:r>
            <a:r>
              <a:rPr lang="hu-HU" sz="2000" dirty="0" err="1">
                <a:solidFill>
                  <a:srgbClr val="002060"/>
                </a:solidFill>
              </a:rPr>
              <a:t>based</a:t>
            </a:r>
            <a:r>
              <a:rPr lang="hu-HU" sz="2000" dirty="0">
                <a:solidFill>
                  <a:srgbClr val="002060"/>
                </a:solidFill>
              </a:rPr>
              <a:t> </a:t>
            </a:r>
            <a:r>
              <a:rPr lang="hu-HU" sz="2000" dirty="0" err="1">
                <a:solidFill>
                  <a:srgbClr val="002060"/>
                </a:solidFill>
              </a:rPr>
              <a:t>on</a:t>
            </a:r>
            <a:r>
              <a:rPr lang="hu-HU" sz="2000" dirty="0">
                <a:solidFill>
                  <a:srgbClr val="002060"/>
                </a:solidFill>
              </a:rPr>
              <a:t> </a:t>
            </a:r>
            <a:r>
              <a:rPr lang="hu-HU" sz="2000" dirty="0" err="1">
                <a:solidFill>
                  <a:srgbClr val="002060"/>
                </a:solidFill>
              </a:rPr>
              <a:t>the</a:t>
            </a:r>
            <a:r>
              <a:rPr lang="hu-HU" sz="2000" dirty="0">
                <a:solidFill>
                  <a:srgbClr val="002060"/>
                </a:solidFill>
              </a:rPr>
              <a:t> </a:t>
            </a:r>
            <a:r>
              <a:rPr lang="hu-HU" sz="2000" dirty="0" err="1">
                <a:solidFill>
                  <a:srgbClr val="002060"/>
                </a:solidFill>
              </a:rPr>
              <a:t>MASHm</a:t>
            </a:r>
            <a:r>
              <a:rPr lang="hu-HU" sz="2000" dirty="0">
                <a:solidFill>
                  <a:srgbClr val="002060"/>
                </a:solidFill>
              </a:rPr>
              <a:t> </a:t>
            </a:r>
            <a:r>
              <a:rPr lang="hu-HU" sz="2000" dirty="0" err="1">
                <a:solidFill>
                  <a:srgbClr val="002060"/>
                </a:solidFill>
              </a:rPr>
              <a:t>systems</a:t>
            </a:r>
            <a:endParaRPr lang="hu-HU" sz="2000" dirty="0">
              <a:solidFill>
                <a:srgbClr val="002060"/>
              </a:solidFill>
            </a:endParaRPr>
          </a:p>
          <a:p>
            <a:pPr marL="0" indent="0">
              <a:buNone/>
            </a:pPr>
            <a:r>
              <a:rPr lang="en-US" sz="2000" b="1" dirty="0">
                <a:solidFill>
                  <a:srgbClr val="002060"/>
                </a:solidFill>
              </a:rPr>
              <a:t>The most important verification statistics</a:t>
            </a:r>
            <a:r>
              <a:rPr lang="hu-HU" sz="2000" b="1" dirty="0">
                <a:solidFill>
                  <a:srgbClr val="002060"/>
                </a:solidFill>
              </a:rPr>
              <a:t> </a:t>
            </a:r>
            <a:r>
              <a:rPr lang="en-US" sz="2000" b="1" dirty="0">
                <a:solidFill>
                  <a:srgbClr val="002060"/>
                </a:solidFill>
              </a:rPr>
              <a:t>in annual mean temperature</a:t>
            </a:r>
            <a:r>
              <a:rPr lang="hu-HU" sz="2000" b="1" dirty="0">
                <a:solidFill>
                  <a:srgbClr val="002060"/>
                </a:solidFill>
              </a:rPr>
              <a:t> (</a:t>
            </a:r>
            <a:r>
              <a:rPr lang="hu-HU" sz="2000" b="1" dirty="0" err="1">
                <a:solidFill>
                  <a:srgbClr val="002060"/>
                </a:solidFill>
              </a:rPr>
              <a:t>MASHdm</a:t>
            </a:r>
            <a:r>
              <a:rPr lang="hu-HU" sz="2000" b="1" dirty="0">
                <a:solidFill>
                  <a:srgbClr val="002060"/>
                </a:solidFill>
              </a:rPr>
              <a:t> </a:t>
            </a:r>
            <a:r>
              <a:rPr lang="hu-HU" sz="2000" b="1" dirty="0" err="1">
                <a:solidFill>
                  <a:srgbClr val="002060"/>
                </a:solidFill>
              </a:rPr>
              <a:t>systems</a:t>
            </a:r>
            <a:r>
              <a:rPr lang="hu-HU" sz="2000" b="1" dirty="0">
                <a:solidFill>
                  <a:srgbClr val="002060"/>
                </a:solidFill>
              </a:rPr>
              <a:t>):</a:t>
            </a:r>
            <a:endParaRPr lang="en-US" sz="2000" b="1" dirty="0">
              <a:solidFill>
                <a:srgbClr val="002060"/>
              </a:solidFill>
            </a:endParaRPr>
          </a:p>
          <a:p>
            <a:pPr marL="0" indent="0">
              <a:buNone/>
            </a:pPr>
            <a:endParaRPr kumimoji="0" lang="en-US" sz="2000" b="0" i="0" u="none" strike="noStrike" kern="1200" cap="none" spc="0" normalizeH="0" baseline="0" noProof="0" dirty="0">
              <a:ln>
                <a:noFill/>
              </a:ln>
              <a:solidFill>
                <a:srgbClr val="002060"/>
              </a:solidFill>
              <a:effectLst/>
              <a:uLnTx/>
              <a:uFillTx/>
            </a:endParaRPr>
          </a:p>
        </p:txBody>
      </p:sp>
      <p:graphicFrame>
        <p:nvGraphicFramePr>
          <p:cNvPr id="15" name="Táblázat 10">
            <a:extLst>
              <a:ext uri="{FF2B5EF4-FFF2-40B4-BE49-F238E27FC236}">
                <a16:creationId xmlns:a16="http://schemas.microsoft.com/office/drawing/2014/main" id="{4614B8DE-A2D0-35D9-1F32-52A7E07B8B34}"/>
              </a:ext>
            </a:extLst>
          </p:cNvPr>
          <p:cNvGraphicFramePr>
            <a:graphicFrameLocks/>
          </p:cNvGraphicFramePr>
          <p:nvPr>
            <p:extLst>
              <p:ext uri="{D42A27DB-BD31-4B8C-83A1-F6EECF244321}">
                <p14:modId xmlns:p14="http://schemas.microsoft.com/office/powerpoint/2010/main" val="3256371234"/>
              </p:ext>
            </p:extLst>
          </p:nvPr>
        </p:nvGraphicFramePr>
        <p:xfrm>
          <a:off x="655964" y="1735110"/>
          <a:ext cx="10450142" cy="4792477"/>
        </p:xfrm>
        <a:graphic>
          <a:graphicData uri="http://schemas.openxmlformats.org/drawingml/2006/table">
            <a:tbl>
              <a:tblPr firstRow="1" bandRow="1"/>
              <a:tblGrid>
                <a:gridCol w="2028518">
                  <a:extLst>
                    <a:ext uri="{9D8B030D-6E8A-4147-A177-3AD203B41FA5}">
                      <a16:colId xmlns:a16="http://schemas.microsoft.com/office/drawing/2014/main" val="1393267484"/>
                    </a:ext>
                  </a:extLst>
                </a:gridCol>
                <a:gridCol w="1403604">
                  <a:extLst>
                    <a:ext uri="{9D8B030D-6E8A-4147-A177-3AD203B41FA5}">
                      <a16:colId xmlns:a16="http://schemas.microsoft.com/office/drawing/2014/main" val="2654307770"/>
                    </a:ext>
                  </a:extLst>
                </a:gridCol>
                <a:gridCol w="1403604">
                  <a:extLst>
                    <a:ext uri="{9D8B030D-6E8A-4147-A177-3AD203B41FA5}">
                      <a16:colId xmlns:a16="http://schemas.microsoft.com/office/drawing/2014/main" val="212392185"/>
                    </a:ext>
                  </a:extLst>
                </a:gridCol>
                <a:gridCol w="1403604">
                  <a:extLst>
                    <a:ext uri="{9D8B030D-6E8A-4147-A177-3AD203B41FA5}">
                      <a16:colId xmlns:a16="http://schemas.microsoft.com/office/drawing/2014/main" val="1366861451"/>
                    </a:ext>
                  </a:extLst>
                </a:gridCol>
                <a:gridCol w="1403604">
                  <a:extLst>
                    <a:ext uri="{9D8B030D-6E8A-4147-A177-3AD203B41FA5}">
                      <a16:colId xmlns:a16="http://schemas.microsoft.com/office/drawing/2014/main" val="1312770810"/>
                    </a:ext>
                  </a:extLst>
                </a:gridCol>
                <a:gridCol w="1403604">
                  <a:extLst>
                    <a:ext uri="{9D8B030D-6E8A-4147-A177-3AD203B41FA5}">
                      <a16:colId xmlns:a16="http://schemas.microsoft.com/office/drawing/2014/main" val="2807206565"/>
                    </a:ext>
                  </a:extLst>
                </a:gridCol>
                <a:gridCol w="1403604">
                  <a:extLst>
                    <a:ext uri="{9D8B030D-6E8A-4147-A177-3AD203B41FA5}">
                      <a16:colId xmlns:a16="http://schemas.microsoft.com/office/drawing/2014/main" val="3854671281"/>
                    </a:ext>
                  </a:extLst>
                </a:gridCol>
              </a:tblGrid>
              <a:tr h="612646">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alpha val="0"/>
                      </a:srgbClr>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MASH1dm</a:t>
                      </a:r>
                    </a:p>
                    <a:p>
                      <a:pPr algn="ctr"/>
                      <a:r>
                        <a:rPr lang="hu-HU" sz="1500" dirty="0"/>
                        <a:t>(1851–2024)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MASH2dm</a:t>
                      </a:r>
                    </a:p>
                    <a:p>
                      <a:pPr algn="ctr"/>
                      <a:r>
                        <a:rPr lang="hu-HU" sz="1500" dirty="0"/>
                        <a:t>(1871–2024)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MASH3dm</a:t>
                      </a:r>
                    </a:p>
                    <a:p>
                      <a:pPr algn="ctr"/>
                      <a:r>
                        <a:rPr lang="hu-HU" sz="1500" dirty="0"/>
                        <a:t>(1981–2024)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MASH4dm</a:t>
                      </a:r>
                    </a:p>
                    <a:p>
                      <a:pPr algn="ctr"/>
                      <a:r>
                        <a:rPr lang="hu-HU" sz="1500" dirty="0"/>
                        <a:t>(1931–2024)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p>
                      <a:pPr algn="ctr"/>
                      <a:r>
                        <a:rPr lang="hu-HU" sz="1500" b="1" kern="1200" dirty="0">
                          <a:solidFill>
                            <a:schemeClr val="lt1"/>
                          </a:solidFill>
                          <a:latin typeface="Century Gothic"/>
                          <a:ea typeface="+mn-ea"/>
                          <a:cs typeface="+mn-cs"/>
                        </a:rPr>
                        <a:t>MASH5dm</a:t>
                      </a:r>
                    </a:p>
                    <a:p>
                      <a:pPr algn="ctr"/>
                      <a:r>
                        <a:rPr lang="hu-HU" sz="1500" b="1" kern="1200" dirty="0">
                          <a:solidFill>
                            <a:schemeClr val="lt1"/>
                          </a:solidFill>
                          <a:latin typeface="Century Gothic"/>
                          <a:ea typeface="+mn-ea"/>
                          <a:cs typeface="+mn-cs"/>
                        </a:rPr>
                        <a:t>(1951–2024)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hu-HU" sz="1500" b="1" kern="1200" dirty="0">
                          <a:solidFill>
                            <a:schemeClr val="lt1"/>
                          </a:solidFill>
                          <a:latin typeface="Century Gothic"/>
                          <a:ea typeface="+mn-ea"/>
                          <a:cs typeface="+mn-cs"/>
                        </a:rPr>
                        <a:t>MASH6dm</a:t>
                      </a:r>
                      <a:br>
                        <a:rPr lang="hu-HU" sz="1500" b="1" kern="1200" dirty="0">
                          <a:solidFill>
                            <a:schemeClr val="lt1"/>
                          </a:solidFill>
                          <a:latin typeface="Century Gothic"/>
                          <a:ea typeface="+mn-ea"/>
                          <a:cs typeface="+mn-cs"/>
                        </a:rPr>
                      </a:br>
                      <a:r>
                        <a:rPr lang="hu-HU" sz="1500" b="1" kern="1200" dirty="0">
                          <a:solidFill>
                            <a:schemeClr val="lt1"/>
                          </a:solidFill>
                          <a:latin typeface="Century Gothic"/>
                          <a:ea typeface="+mn-ea"/>
                          <a:cs typeface="+mn-cs"/>
                        </a:rPr>
                        <a:t>(1981–2024)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5495325"/>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Number</a:t>
                      </a:r>
                      <a:r>
                        <a:rPr lang="hu-HU" sz="1500" dirty="0"/>
                        <a:t> of series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58</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82</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116</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144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170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223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875692832"/>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Critical</a:t>
                      </a:r>
                      <a:r>
                        <a:rPr lang="hu-HU" sz="1500" dirty="0"/>
                        <a:t> </a:t>
                      </a:r>
                      <a:r>
                        <a:rPr lang="hu-HU" sz="1500" dirty="0" err="1"/>
                        <a:t>value</a:t>
                      </a:r>
                      <a:r>
                        <a:rPr lang="hu-HU" sz="1500" dirty="0"/>
                        <a:t>:</a:t>
                      </a:r>
                      <a:br>
                        <a:rPr lang="hu-HU" sz="1500" dirty="0"/>
                      </a:br>
                      <a:r>
                        <a:rPr lang="hu-HU" sz="1200" dirty="0"/>
                        <a:t>(</a:t>
                      </a:r>
                      <a:r>
                        <a:rPr lang="hu-HU" sz="1200" dirty="0" err="1"/>
                        <a:t>significance</a:t>
                      </a:r>
                      <a:r>
                        <a:rPr lang="hu-HU" sz="1200" dirty="0"/>
                        <a:t> </a:t>
                      </a:r>
                      <a:r>
                        <a:rPr lang="hu-HU" sz="1200" dirty="0" err="1"/>
                        <a:t>level</a:t>
                      </a:r>
                      <a:r>
                        <a:rPr lang="hu-HU" sz="1200" dirty="0"/>
                        <a:t>: 0.05)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22.19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21.60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21.40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20.86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785515868"/>
                  </a:ext>
                </a:extLst>
              </a:tr>
              <a:tr h="840159">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t>Test </a:t>
                      </a:r>
                      <a:r>
                        <a:rPr lang="hu-HU" sz="1500" dirty="0" err="1"/>
                        <a:t>Statistics</a:t>
                      </a:r>
                      <a:r>
                        <a:rPr lang="hu-HU" sz="1500" dirty="0"/>
                        <a:t> </a:t>
                      </a:r>
                      <a:r>
                        <a:rPr lang="hu-HU" sz="1500" dirty="0" err="1"/>
                        <a:t>Before</a:t>
                      </a:r>
                      <a:r>
                        <a:rPr lang="hu-HU" sz="1500" dirty="0"/>
                        <a:t> </a:t>
                      </a:r>
                      <a:r>
                        <a:rPr lang="hu-HU" sz="1500" dirty="0" err="1"/>
                        <a:t>Homogenization</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1194.41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1333.13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1265.00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896.64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485.12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265.55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75301575"/>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500" dirty="0"/>
                        <a:t>Test </a:t>
                      </a:r>
                      <a:r>
                        <a:rPr lang="hu-HU" sz="1500" dirty="0" err="1"/>
                        <a:t>Statistics</a:t>
                      </a:r>
                      <a:r>
                        <a:rPr lang="hu-HU" sz="1500" dirty="0"/>
                        <a:t> </a:t>
                      </a:r>
                      <a:r>
                        <a:rPr lang="hu-HU" sz="1500" dirty="0" err="1"/>
                        <a:t>After</a:t>
                      </a:r>
                      <a:r>
                        <a:rPr lang="hu-HU" sz="1500" dirty="0"/>
                        <a:t> </a:t>
                      </a:r>
                      <a:r>
                        <a:rPr lang="hu-HU" sz="1500" dirty="0" err="1"/>
                        <a:t>Homogenization</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26.12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25.86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25.69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24.74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24.97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22.27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846065297"/>
                  </a:ext>
                </a:extLst>
              </a:tr>
              <a:tr h="875208">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Relative</a:t>
                      </a:r>
                      <a:r>
                        <a:rPr lang="hu-HU" sz="1500" dirty="0"/>
                        <a:t> </a:t>
                      </a:r>
                      <a:r>
                        <a:rPr lang="hu-HU" sz="1500" dirty="0" err="1"/>
                        <a:t>Modification</a:t>
                      </a:r>
                      <a:r>
                        <a:rPr lang="hu-HU" sz="1500" dirty="0"/>
                        <a:t> of Series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0.52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0.49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0.31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p>
                      <a:pPr algn="ctr"/>
                      <a:r>
                        <a:rPr lang="hu-HU" sz="1500" dirty="0">
                          <a:latin typeface="Century Gothic" panose="020B0502020202020204" pitchFamily="34" charset="0"/>
                        </a:rPr>
                        <a:t>0.24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616544959"/>
                  </a:ext>
                </a:extLst>
              </a:tr>
              <a:tr h="61611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Representativity</a:t>
                      </a:r>
                      <a:r>
                        <a:rPr lang="hu-HU" sz="1500" dirty="0"/>
                        <a:t> of </a:t>
                      </a:r>
                      <a:r>
                        <a:rPr lang="hu-HU" sz="1500" dirty="0" err="1"/>
                        <a:t>station</a:t>
                      </a:r>
                      <a:r>
                        <a:rPr lang="hu-HU" sz="1500" dirty="0"/>
                        <a:t> </a:t>
                      </a:r>
                      <a:r>
                        <a:rPr lang="hu-HU" sz="1500" dirty="0" err="1"/>
                        <a:t>network</a:t>
                      </a: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0.89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0.90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algn="ctr"/>
                      <a:r>
                        <a:rPr lang="hu-HU" sz="1500" dirty="0">
                          <a:latin typeface="Century Gothic" panose="020B0502020202020204" pitchFamily="34" charset="0"/>
                        </a:rPr>
                        <a:t>0.91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261201364"/>
                  </a:ext>
                </a:extLst>
              </a:tr>
            </a:tbl>
          </a:graphicData>
        </a:graphic>
      </p:graphicFrame>
    </p:spTree>
    <p:extLst>
      <p:ext uri="{BB962C8B-B14F-4D97-AF65-F5344CB8AC3E}">
        <p14:creationId xmlns:p14="http://schemas.microsoft.com/office/powerpoint/2010/main" val="297530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FF8A-55B5-E755-E224-1BC17FBF26B8}"/>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CFB77288-5B79-EF7C-DBEB-B865DAF36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9A1C79A4-57F7-D0C6-084E-1E6C7BB71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6C108D73-ED63-2E76-E872-EC09A208717E}"/>
              </a:ext>
            </a:extLst>
          </p:cNvPr>
          <p:cNvSpPr txBox="1">
            <a:spLocks/>
          </p:cNvSpPr>
          <p:nvPr/>
        </p:nvSpPr>
        <p:spPr>
          <a:xfrm>
            <a:off x="332070" y="0"/>
            <a:ext cx="10529217"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Creation of the ATCLIM database</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95097D85-75A9-B12D-B5E9-0C9395CDA944}"/>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2000" dirty="0">
                <a:solidFill>
                  <a:srgbClr val="002060"/>
                </a:solidFill>
              </a:rPr>
              <a:t>I.: </a:t>
            </a:r>
            <a:r>
              <a:rPr lang="hu-HU" sz="2000" dirty="0" err="1">
                <a:solidFill>
                  <a:srgbClr val="002060"/>
                </a:solidFill>
              </a:rPr>
              <a:t>Collecting</a:t>
            </a:r>
            <a:r>
              <a:rPr lang="hu-HU" sz="2000" dirty="0">
                <a:solidFill>
                  <a:srgbClr val="002060"/>
                </a:solidFill>
              </a:rPr>
              <a:t> </a:t>
            </a:r>
            <a:r>
              <a:rPr lang="hu-HU" sz="2000" dirty="0" err="1">
                <a:solidFill>
                  <a:srgbClr val="002060"/>
                </a:solidFill>
              </a:rPr>
              <a:t>the</a:t>
            </a:r>
            <a:r>
              <a:rPr lang="hu-HU" sz="2000" dirty="0">
                <a:solidFill>
                  <a:srgbClr val="002060"/>
                </a:solidFill>
              </a:rPr>
              <a:t> </a:t>
            </a:r>
            <a:r>
              <a:rPr lang="hu-HU" sz="2000" dirty="0" err="1">
                <a:solidFill>
                  <a:srgbClr val="002060"/>
                </a:solidFill>
              </a:rPr>
              <a:t>data</a:t>
            </a:r>
            <a:r>
              <a:rPr lang="hu-HU" sz="2000" dirty="0">
                <a:solidFill>
                  <a:srgbClr val="002060"/>
                </a:solidFill>
              </a:rPr>
              <a:t> series</a:t>
            </a:r>
          </a:p>
          <a:p>
            <a:pPr marL="0" lvl="0" indent="0">
              <a:buNone/>
            </a:pPr>
            <a:r>
              <a:rPr kumimoji="0" lang="hu-HU" sz="2000" b="0" i="0" u="none" strike="noStrike" kern="1200" cap="none" spc="0" normalizeH="0" baseline="0" noProof="0" dirty="0">
                <a:ln>
                  <a:noFill/>
                </a:ln>
                <a:solidFill>
                  <a:srgbClr val="002060"/>
                </a:solidFill>
                <a:effectLst/>
                <a:uLnTx/>
                <a:uFillTx/>
              </a:rPr>
              <a:t>II.:</a:t>
            </a:r>
            <a:r>
              <a:rPr lang="hu-HU" sz="2000" dirty="0">
                <a:solidFill>
                  <a:srgbClr val="002060"/>
                </a:solidFill>
              </a:rPr>
              <a:t> </a:t>
            </a:r>
            <a:r>
              <a:rPr lang="hu-HU" sz="2000" dirty="0" err="1">
                <a:solidFill>
                  <a:srgbClr val="002060"/>
                </a:solidFill>
              </a:rPr>
              <a:t>Station</a:t>
            </a:r>
            <a:r>
              <a:rPr lang="hu-HU" sz="2000" dirty="0">
                <a:solidFill>
                  <a:srgbClr val="002060"/>
                </a:solidFill>
              </a:rPr>
              <a:t> </a:t>
            </a:r>
            <a:r>
              <a:rPr lang="hu-HU" sz="2000" dirty="0" err="1">
                <a:solidFill>
                  <a:srgbClr val="002060"/>
                </a:solidFill>
              </a:rPr>
              <a:t>systems</a:t>
            </a:r>
            <a:r>
              <a:rPr lang="hu-HU" sz="2000" dirty="0">
                <a:solidFill>
                  <a:srgbClr val="002060"/>
                </a:solidFill>
              </a:rPr>
              <a:t> </a:t>
            </a:r>
            <a:r>
              <a:rPr lang="hu-HU" sz="2000" dirty="0" err="1">
                <a:solidFill>
                  <a:srgbClr val="002060"/>
                </a:solidFill>
              </a:rPr>
              <a:t>for</a:t>
            </a:r>
            <a:r>
              <a:rPr lang="hu-HU" sz="2000" dirty="0">
                <a:solidFill>
                  <a:srgbClr val="002060"/>
                </a:solidFill>
              </a:rPr>
              <a:t> </a:t>
            </a:r>
            <a:r>
              <a:rPr lang="hu-HU" sz="2000" dirty="0" err="1">
                <a:solidFill>
                  <a:srgbClr val="002060"/>
                </a:solidFill>
              </a:rPr>
              <a:t>homogenization</a:t>
            </a:r>
            <a:r>
              <a:rPr lang="hu-HU" sz="2000" dirty="0">
                <a:solidFill>
                  <a:srgbClr val="002060"/>
                </a:solidFill>
              </a:rPr>
              <a:t> (</a:t>
            </a:r>
            <a:r>
              <a:rPr lang="hu-HU" sz="2000" dirty="0" err="1">
                <a:solidFill>
                  <a:srgbClr val="002060"/>
                </a:solidFill>
              </a:rPr>
              <a:t>monthly</a:t>
            </a:r>
            <a:r>
              <a:rPr lang="hu-HU" sz="2000" dirty="0">
                <a:solidFill>
                  <a:srgbClr val="002060"/>
                </a:solidFill>
              </a:rPr>
              <a:t> and </a:t>
            </a:r>
            <a:r>
              <a:rPr lang="hu-HU" sz="2000" dirty="0" err="1">
                <a:solidFill>
                  <a:srgbClr val="002060"/>
                </a:solidFill>
              </a:rPr>
              <a:t>daily</a:t>
            </a:r>
            <a:r>
              <a:rPr lang="hu-HU" sz="2000" dirty="0">
                <a:solidFill>
                  <a:srgbClr val="002060"/>
                </a:solidFill>
              </a:rPr>
              <a:t>)</a:t>
            </a:r>
          </a:p>
          <a:p>
            <a:pPr marL="0" lvl="0" indent="0">
              <a:buNone/>
            </a:pPr>
            <a:r>
              <a:rPr kumimoji="0" lang="hu-HU" sz="2000" b="0" i="0" u="none" strike="noStrike" kern="1200" cap="none" spc="0" normalizeH="0" baseline="0" noProof="0" dirty="0">
                <a:ln>
                  <a:noFill/>
                </a:ln>
                <a:solidFill>
                  <a:srgbClr val="002060"/>
                </a:solidFill>
                <a:effectLst/>
                <a:uLnTx/>
                <a:uFillTx/>
              </a:rPr>
              <a:t>III.: </a:t>
            </a:r>
            <a:r>
              <a:rPr lang="hu-HU" sz="2000" dirty="0" err="1">
                <a:solidFill>
                  <a:srgbClr val="002060"/>
                </a:solidFill>
              </a:rPr>
              <a:t>H</a:t>
            </a:r>
            <a:r>
              <a:rPr kumimoji="0" lang="hu-HU" sz="2000" b="0" i="0" u="none" strike="noStrike" kern="1200" cap="none" spc="0" normalizeH="0" baseline="0" noProof="0" dirty="0" err="1">
                <a:ln>
                  <a:noFill/>
                </a:ln>
                <a:solidFill>
                  <a:srgbClr val="002060"/>
                </a:solidFill>
                <a:effectLst/>
                <a:uLnTx/>
                <a:uFillTx/>
              </a:rPr>
              <a:t>omogenization</a:t>
            </a:r>
            <a:r>
              <a:rPr kumimoji="0" lang="hu-HU" sz="2000" b="0" i="0" u="none" strike="noStrike" kern="1200" cap="none" spc="0" normalizeH="0" noProof="0" dirty="0">
                <a:ln>
                  <a:noFill/>
                </a:ln>
                <a:solidFill>
                  <a:srgbClr val="002060"/>
                </a:solidFill>
                <a:effectLst/>
                <a:uLnTx/>
                <a:uFillTx/>
              </a:rPr>
              <a:t> of </a:t>
            </a:r>
            <a:r>
              <a:rPr kumimoji="0" lang="hu-HU" sz="2000" b="0" i="0" u="none" strike="noStrike" kern="1200" cap="none" spc="0" normalizeH="0" noProof="0" dirty="0" err="1">
                <a:ln>
                  <a:noFill/>
                </a:ln>
                <a:solidFill>
                  <a:srgbClr val="002060"/>
                </a:solidFill>
                <a:effectLst/>
                <a:uLnTx/>
                <a:uFillTx/>
              </a:rPr>
              <a:t>monthly</a:t>
            </a:r>
            <a:r>
              <a:rPr kumimoji="0" lang="hu-HU" sz="2000" b="0" i="0" u="none" strike="noStrike" kern="1200" cap="none" spc="0" normalizeH="0" noProof="0" dirty="0">
                <a:ln>
                  <a:noFill/>
                </a:ln>
                <a:solidFill>
                  <a:srgbClr val="002060"/>
                </a:solidFill>
                <a:effectLst/>
                <a:uLnTx/>
                <a:uFillTx/>
              </a:rPr>
              <a:t> and </a:t>
            </a:r>
            <a:r>
              <a:rPr kumimoji="0" lang="hu-HU" sz="2000" b="0" i="0" u="none" strike="noStrike" kern="1200" cap="none" spc="0" normalizeH="0" noProof="0" dirty="0" err="1">
                <a:ln>
                  <a:noFill/>
                </a:ln>
                <a:solidFill>
                  <a:srgbClr val="002060"/>
                </a:solidFill>
                <a:effectLst/>
                <a:uLnTx/>
                <a:uFillTx/>
              </a:rPr>
              <a:t>daily</a:t>
            </a:r>
            <a:r>
              <a:rPr kumimoji="0" lang="hu-HU" sz="2000" b="0" i="0" u="none" strike="noStrike" kern="1200" cap="none" spc="0" normalizeH="0" noProof="0" dirty="0">
                <a:ln>
                  <a:noFill/>
                </a:ln>
                <a:solidFill>
                  <a:srgbClr val="002060"/>
                </a:solidFill>
                <a:effectLst/>
                <a:uLnTx/>
                <a:uFillTx/>
              </a:rPr>
              <a:t> </a:t>
            </a:r>
            <a:r>
              <a:rPr kumimoji="0" lang="hu-HU" sz="2000" b="0" i="0" u="none" strike="noStrike" kern="1200" cap="none" spc="0" normalizeH="0" noProof="0" dirty="0" err="1">
                <a:ln>
                  <a:noFill/>
                </a:ln>
                <a:solidFill>
                  <a:srgbClr val="002060"/>
                </a:solidFill>
                <a:effectLst/>
                <a:uLnTx/>
                <a:uFillTx/>
              </a:rPr>
              <a:t>data</a:t>
            </a:r>
            <a:r>
              <a:rPr kumimoji="0" lang="hu-HU" sz="2000" b="0" i="0" u="none" strike="noStrike" kern="1200" cap="none" spc="0" normalizeH="0" noProof="0" dirty="0">
                <a:ln>
                  <a:noFill/>
                </a:ln>
                <a:solidFill>
                  <a:srgbClr val="002060"/>
                </a:solidFill>
                <a:effectLst/>
                <a:uLnTx/>
                <a:uFillTx/>
              </a:rPr>
              <a:t> series</a:t>
            </a:r>
          </a:p>
          <a:p>
            <a:pPr marL="0" lvl="0" indent="0">
              <a:buNone/>
            </a:pPr>
            <a:r>
              <a:rPr lang="hu-HU" sz="2000" baseline="0" dirty="0">
                <a:solidFill>
                  <a:srgbClr val="002060"/>
                </a:solidFill>
              </a:rPr>
              <a:t>IV. </a:t>
            </a:r>
            <a:r>
              <a:rPr lang="en-US" sz="2000" dirty="0">
                <a:solidFill>
                  <a:srgbClr val="002060"/>
                </a:solidFill>
              </a:rPr>
              <a:t>Modeling of climate statistical parameters with MISH</a:t>
            </a:r>
            <a:endParaRPr lang="hu-HU" sz="2000" dirty="0">
              <a:solidFill>
                <a:srgbClr val="002060"/>
              </a:solidFill>
            </a:endParaRPr>
          </a:p>
          <a:p>
            <a:pPr marL="0" lvl="0" indent="0">
              <a:buNone/>
            </a:pPr>
            <a:r>
              <a:rPr kumimoji="0" lang="hu-HU" sz="2000" b="0" i="0" u="none" strike="noStrike" kern="1200" cap="none" spc="0" normalizeH="0" baseline="0" noProof="0" dirty="0">
                <a:ln>
                  <a:noFill/>
                </a:ln>
                <a:solidFill>
                  <a:srgbClr val="002060"/>
                </a:solidFill>
                <a:effectLst/>
                <a:uLnTx/>
                <a:uFillTx/>
              </a:rPr>
              <a:t>V. </a:t>
            </a:r>
            <a:r>
              <a:rPr lang="en-US" sz="2000" dirty="0">
                <a:solidFill>
                  <a:srgbClr val="002060"/>
                </a:solidFill>
              </a:rPr>
              <a:t>Harmonization of </a:t>
            </a:r>
            <a:r>
              <a:rPr lang="hu-HU" sz="2000" dirty="0" err="1">
                <a:solidFill>
                  <a:srgbClr val="002060"/>
                </a:solidFill>
              </a:rPr>
              <a:t>the</a:t>
            </a:r>
            <a:r>
              <a:rPr lang="hu-HU" sz="2000" dirty="0">
                <a:solidFill>
                  <a:srgbClr val="002060"/>
                </a:solidFill>
              </a:rPr>
              <a:t> </a:t>
            </a:r>
            <a:r>
              <a:rPr lang="en-US" sz="2000" dirty="0">
                <a:solidFill>
                  <a:srgbClr val="002060"/>
                </a:solidFill>
              </a:rPr>
              <a:t>monthly and daily MASH systems</a:t>
            </a:r>
            <a:endParaRPr lang="hu-HU" sz="2000" dirty="0">
              <a:solidFill>
                <a:srgbClr val="002060"/>
              </a:solidFill>
            </a:endParaRPr>
          </a:p>
          <a:p>
            <a:pPr marL="0" lvl="0" indent="0">
              <a:buNone/>
            </a:pPr>
            <a:r>
              <a:rPr kumimoji="0" lang="hu-HU" sz="2000" b="1" i="0" u="none" strike="noStrike" kern="1200" cap="none" spc="0" normalizeH="0" baseline="0" noProof="0" dirty="0">
                <a:ln>
                  <a:noFill/>
                </a:ln>
                <a:solidFill>
                  <a:srgbClr val="002060"/>
                </a:solidFill>
                <a:effectLst/>
                <a:uLnTx/>
                <a:uFillTx/>
              </a:rPr>
              <a:t>VI. </a:t>
            </a:r>
            <a:r>
              <a:rPr kumimoji="0" lang="hu-HU" sz="2000" b="1" i="0" u="none" strike="noStrike" kern="1200" cap="none" spc="0" normalizeH="0" baseline="0" noProof="0" dirty="0" err="1">
                <a:ln>
                  <a:noFill/>
                </a:ln>
                <a:solidFill>
                  <a:srgbClr val="002060"/>
                </a:solidFill>
                <a:effectLst/>
                <a:uLnTx/>
                <a:uFillTx/>
              </a:rPr>
              <a:t>Spatial</a:t>
            </a:r>
            <a:r>
              <a:rPr kumimoji="0" lang="hu-HU" sz="2000" b="1" i="0" u="none" strike="noStrike" kern="1200" cap="none" spc="0" normalizeH="0" baseline="0" noProof="0" dirty="0">
                <a:ln>
                  <a:noFill/>
                </a:ln>
                <a:solidFill>
                  <a:srgbClr val="002060"/>
                </a:solidFill>
                <a:effectLst/>
                <a:uLnTx/>
                <a:uFillTx/>
              </a:rPr>
              <a:t> </a:t>
            </a:r>
            <a:r>
              <a:rPr kumimoji="0" lang="hu-HU" sz="2000" b="1" i="0" u="none" strike="noStrike" kern="1200" cap="none" spc="0" normalizeH="0" baseline="0" noProof="0" dirty="0" err="1">
                <a:ln>
                  <a:noFill/>
                </a:ln>
                <a:solidFill>
                  <a:srgbClr val="002060"/>
                </a:solidFill>
                <a:effectLst/>
                <a:uLnTx/>
                <a:uFillTx/>
              </a:rPr>
              <a:t>interpolation</a:t>
            </a:r>
            <a:r>
              <a:rPr kumimoji="0" lang="hu-HU" sz="2000" b="1" i="0" u="none" strike="noStrike" kern="1200" cap="none" spc="0" normalizeH="0" baseline="0" noProof="0" dirty="0">
                <a:ln>
                  <a:noFill/>
                </a:ln>
                <a:solidFill>
                  <a:srgbClr val="002060"/>
                </a:solidFill>
                <a:effectLst/>
                <a:uLnTx/>
                <a:uFillTx/>
              </a:rPr>
              <a:t> </a:t>
            </a:r>
            <a:r>
              <a:rPr kumimoji="0" lang="hu-HU" sz="2000" b="1" i="0" u="none" strike="noStrike" kern="1200" cap="none" spc="0" normalizeH="0" baseline="0" noProof="0" dirty="0" err="1">
                <a:ln>
                  <a:noFill/>
                </a:ln>
                <a:solidFill>
                  <a:srgbClr val="002060"/>
                </a:solidFill>
                <a:effectLst/>
                <a:uLnTx/>
                <a:uFillTx/>
              </a:rPr>
              <a:t>for</a:t>
            </a:r>
            <a:r>
              <a:rPr kumimoji="0" lang="hu-HU" sz="2000" b="1" i="0" u="none" strike="noStrike" kern="1200" cap="none" spc="0" normalizeH="0" baseline="0" noProof="0" dirty="0">
                <a:ln>
                  <a:noFill/>
                </a:ln>
                <a:solidFill>
                  <a:srgbClr val="002060"/>
                </a:solidFill>
                <a:effectLst/>
                <a:uLnTx/>
                <a:uFillTx/>
              </a:rPr>
              <a:t> </a:t>
            </a:r>
            <a:r>
              <a:rPr kumimoji="0" lang="hu-HU" sz="2000" b="1" i="0" u="none" strike="noStrike" kern="1200" cap="none" spc="0" normalizeH="0" baseline="0" noProof="0" dirty="0" err="1">
                <a:ln>
                  <a:noFill/>
                </a:ln>
                <a:solidFill>
                  <a:srgbClr val="002060"/>
                </a:solidFill>
                <a:effectLst/>
                <a:uLnTx/>
                <a:uFillTx/>
              </a:rPr>
              <a:t>Austria</a:t>
            </a:r>
            <a:endParaRPr kumimoji="0" lang="en-US" sz="2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714825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térkép látható&#10;&#10;Előfordulhat, hogy az AI által létrehozott tartalom helytelen.">
            <a:extLst>
              <a:ext uri="{FF2B5EF4-FFF2-40B4-BE49-F238E27FC236}">
                <a16:creationId xmlns:a16="http://schemas.microsoft.com/office/drawing/2014/main" id="{6E231D4B-F20B-34DB-6B48-A09D8CA5AE03}"/>
              </a:ext>
            </a:extLst>
          </p:cNvPr>
          <p:cNvPicPr>
            <a:picLocks noChangeAspect="1"/>
          </p:cNvPicPr>
          <p:nvPr/>
        </p:nvPicPr>
        <p:blipFill>
          <a:blip r:embed="rId2"/>
          <a:stretch>
            <a:fillRect/>
          </a:stretch>
        </p:blipFill>
        <p:spPr>
          <a:xfrm>
            <a:off x="5355059" y="0"/>
            <a:ext cx="5978573" cy="3240000"/>
          </a:xfrm>
          <a:prstGeom prst="rect">
            <a:avLst/>
          </a:prstGeom>
        </p:spPr>
      </p:pic>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3" name="Cím 1">
            <a:extLst>
              <a:ext uri="{FF2B5EF4-FFF2-40B4-BE49-F238E27FC236}">
                <a16:creationId xmlns:a16="http://schemas.microsoft.com/office/drawing/2014/main" id="{370EB99A-90ED-112F-CECF-C25AD89B5F86}"/>
              </a:ext>
            </a:extLst>
          </p:cNvPr>
          <p:cNvSpPr txBox="1">
            <a:spLocks/>
          </p:cNvSpPr>
          <p:nvPr/>
        </p:nvSpPr>
        <p:spPr>
          <a:xfrm>
            <a:off x="332069" y="0"/>
            <a:ext cx="11859931"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r>
              <a:rPr lang="hu-HU" sz="3600" dirty="0">
                <a:solidFill>
                  <a:srgbClr val="002060"/>
                </a:solidFill>
              </a:rPr>
              <a:t>VI. </a:t>
            </a:r>
            <a:r>
              <a:rPr lang="hu-HU" sz="3600" dirty="0" err="1">
                <a:solidFill>
                  <a:srgbClr val="002060"/>
                </a:solidFill>
              </a:rPr>
              <a:t>Spatial</a:t>
            </a:r>
            <a:r>
              <a:rPr lang="hu-HU" sz="3600" dirty="0">
                <a:solidFill>
                  <a:srgbClr val="002060"/>
                </a:solidFill>
              </a:rPr>
              <a:t> </a:t>
            </a:r>
            <a:r>
              <a:rPr lang="hu-HU" sz="3600" dirty="0" err="1">
                <a:solidFill>
                  <a:srgbClr val="002060"/>
                </a:solidFill>
              </a:rPr>
              <a:t>interpolation</a:t>
            </a:r>
            <a:r>
              <a:rPr lang="hu-HU" sz="3600" dirty="0">
                <a:solidFill>
                  <a:srgbClr val="002060"/>
                </a:solidFill>
              </a:rPr>
              <a:t> </a:t>
            </a:r>
            <a:r>
              <a:rPr lang="hu-HU" sz="3600" dirty="0" err="1">
                <a:solidFill>
                  <a:srgbClr val="002060"/>
                </a:solidFill>
              </a:rPr>
              <a:t>for</a:t>
            </a:r>
            <a:r>
              <a:rPr lang="hu-HU" sz="3600" dirty="0">
                <a:solidFill>
                  <a:srgbClr val="002060"/>
                </a:solidFill>
              </a:rPr>
              <a:t> </a:t>
            </a:r>
            <a:r>
              <a:rPr lang="hu-HU" sz="3600" dirty="0" err="1">
                <a:solidFill>
                  <a:srgbClr val="002060"/>
                </a:solidFill>
              </a:rPr>
              <a:t>Austria</a:t>
            </a:r>
            <a:endParaRPr lang="en-US" sz="3600" dirty="0">
              <a:solidFill>
                <a:srgbClr val="002060"/>
              </a:solidFill>
            </a:endParaRPr>
          </a:p>
        </p:txBody>
      </p:sp>
      <p:sp>
        <p:nvSpPr>
          <p:cNvPr id="9" name="Tartalom helye 2">
            <a:extLst>
              <a:ext uri="{FF2B5EF4-FFF2-40B4-BE49-F238E27FC236}">
                <a16:creationId xmlns:a16="http://schemas.microsoft.com/office/drawing/2014/main" id="{403ABF62-6FE8-7C1C-9D56-A2F154DA057B}"/>
              </a:ext>
            </a:extLst>
          </p:cNvPr>
          <p:cNvSpPr txBox="1">
            <a:spLocks/>
          </p:cNvSpPr>
          <p:nvPr/>
        </p:nvSpPr>
        <p:spPr>
          <a:xfrm>
            <a:off x="332070" y="903322"/>
            <a:ext cx="5191908"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1900" dirty="0">
                <a:solidFill>
                  <a:srgbClr val="002060"/>
                </a:solidFill>
              </a:rPr>
              <a:t>I</a:t>
            </a:r>
            <a:r>
              <a:rPr lang="en-US" sz="1900" dirty="0" err="1">
                <a:solidFill>
                  <a:srgbClr val="002060"/>
                </a:solidFill>
              </a:rPr>
              <a:t>nterpolat</a:t>
            </a:r>
            <a:r>
              <a:rPr lang="hu-HU" sz="1900" dirty="0">
                <a:solidFill>
                  <a:srgbClr val="002060"/>
                </a:solidFill>
              </a:rPr>
              <a:t>ion of</a:t>
            </a:r>
            <a:r>
              <a:rPr lang="en-US" sz="1900" dirty="0">
                <a:solidFill>
                  <a:srgbClr val="002060"/>
                </a:solidFill>
              </a:rPr>
              <a:t> the homogenized, quality–controlled and completed </a:t>
            </a:r>
            <a:r>
              <a:rPr lang="hu-HU" sz="1900" dirty="0" err="1">
                <a:solidFill>
                  <a:srgbClr val="002060"/>
                </a:solidFill>
              </a:rPr>
              <a:t>daily</a:t>
            </a:r>
            <a:r>
              <a:rPr lang="hu-HU" sz="1900" dirty="0">
                <a:solidFill>
                  <a:srgbClr val="002060"/>
                </a:solidFill>
              </a:rPr>
              <a:t> </a:t>
            </a:r>
            <a:r>
              <a:rPr lang="en-US" sz="1900" dirty="0">
                <a:solidFill>
                  <a:srgbClr val="002060"/>
                </a:solidFill>
              </a:rPr>
              <a:t>series with MISH</a:t>
            </a:r>
            <a:r>
              <a:rPr lang="hu-HU" sz="1900" dirty="0">
                <a:solidFill>
                  <a:srgbClr val="002060"/>
                </a:solidFill>
              </a:rPr>
              <a:t> </a:t>
            </a:r>
            <a:r>
              <a:rPr lang="en-US" sz="1900" dirty="0">
                <a:solidFill>
                  <a:srgbClr val="002060"/>
                </a:solidFill>
              </a:rPr>
              <a:t>to a grid with the resolution of 0.</a:t>
            </a:r>
            <a:r>
              <a:rPr lang="hu-HU" sz="1900" dirty="0">
                <a:solidFill>
                  <a:srgbClr val="002060"/>
                </a:solidFill>
              </a:rPr>
              <a:t>05</a:t>
            </a:r>
            <a:r>
              <a:rPr lang="en-US" sz="1900" dirty="0">
                <a:solidFill>
                  <a:srgbClr val="002060"/>
                </a:solidFill>
              </a:rPr>
              <a:t>°×0.</a:t>
            </a:r>
            <a:r>
              <a:rPr lang="hu-HU" sz="1900" dirty="0">
                <a:solidFill>
                  <a:srgbClr val="002060"/>
                </a:solidFill>
              </a:rPr>
              <a:t>05</a:t>
            </a:r>
            <a:r>
              <a:rPr lang="en-US" sz="1900" dirty="0">
                <a:solidFill>
                  <a:srgbClr val="002060"/>
                </a:solidFill>
              </a:rPr>
              <a:t>°, which means </a:t>
            </a:r>
            <a:r>
              <a:rPr lang="hu-HU" sz="1900" dirty="0">
                <a:solidFill>
                  <a:srgbClr val="002060"/>
                </a:solidFill>
              </a:rPr>
              <a:t>4214</a:t>
            </a:r>
            <a:r>
              <a:rPr lang="en-US" sz="1900" dirty="0">
                <a:solidFill>
                  <a:srgbClr val="002060"/>
                </a:solidFill>
              </a:rPr>
              <a:t> total grid points in the case of </a:t>
            </a:r>
            <a:r>
              <a:rPr lang="hu-HU" sz="1900" dirty="0" err="1">
                <a:solidFill>
                  <a:srgbClr val="002060"/>
                </a:solidFill>
              </a:rPr>
              <a:t>Austria</a:t>
            </a:r>
            <a:r>
              <a:rPr lang="en-US" sz="1900" dirty="0">
                <a:solidFill>
                  <a:srgbClr val="002060"/>
                </a:solidFill>
              </a:rPr>
              <a:t>.</a:t>
            </a:r>
          </a:p>
          <a:p>
            <a:pPr marL="0" lvl="0" indent="0">
              <a:buNone/>
            </a:pPr>
            <a:endParaRPr lang="en-US" sz="1900" dirty="0">
              <a:solidFill>
                <a:srgbClr val="002060"/>
              </a:solidFill>
            </a:endParaRPr>
          </a:p>
          <a:p>
            <a:pPr marL="0" lvl="0" indent="0">
              <a:buNone/>
            </a:pPr>
            <a:r>
              <a:rPr lang="hu-HU" sz="1900" dirty="0" err="1">
                <a:solidFill>
                  <a:srgbClr val="002060"/>
                </a:solidFill>
              </a:rPr>
              <a:t>Number</a:t>
            </a:r>
            <a:r>
              <a:rPr lang="hu-HU" sz="1900" dirty="0">
                <a:solidFill>
                  <a:srgbClr val="002060"/>
                </a:solidFill>
              </a:rPr>
              <a:t> of </a:t>
            </a:r>
            <a:r>
              <a:rPr lang="hu-HU" sz="1900" dirty="0" err="1">
                <a:solidFill>
                  <a:srgbClr val="002060"/>
                </a:solidFill>
              </a:rPr>
              <a:t>stations</a:t>
            </a:r>
            <a:r>
              <a:rPr lang="hu-HU" sz="1900" dirty="0">
                <a:solidFill>
                  <a:srgbClr val="002060"/>
                </a:solidFill>
              </a:rPr>
              <a:t> </a:t>
            </a:r>
            <a:r>
              <a:rPr lang="hu-HU" sz="1900" dirty="0" err="1">
                <a:solidFill>
                  <a:srgbClr val="002060"/>
                </a:solidFill>
              </a:rPr>
              <a:t>used</a:t>
            </a:r>
            <a:r>
              <a:rPr lang="hu-HU" sz="1900" dirty="0">
                <a:solidFill>
                  <a:srgbClr val="002060"/>
                </a:solidFill>
              </a:rPr>
              <a:t> in </a:t>
            </a:r>
            <a:r>
              <a:rPr lang="hu-HU" sz="1900" dirty="0" err="1">
                <a:solidFill>
                  <a:srgbClr val="002060"/>
                </a:solidFill>
              </a:rPr>
              <a:t>gridding</a:t>
            </a:r>
            <a:r>
              <a:rPr lang="hu-HU" sz="1900" dirty="0">
                <a:solidFill>
                  <a:srgbClr val="002060"/>
                </a:solidFill>
              </a:rPr>
              <a:t>:</a:t>
            </a:r>
            <a:br>
              <a:rPr lang="hu-HU" sz="1900" dirty="0">
                <a:solidFill>
                  <a:srgbClr val="002060"/>
                </a:solidFill>
              </a:rPr>
            </a:br>
            <a:r>
              <a:rPr lang="hu-HU" sz="1900" dirty="0">
                <a:solidFill>
                  <a:srgbClr val="002060"/>
                </a:solidFill>
              </a:rPr>
              <a:t>1851-1870: 39</a:t>
            </a:r>
            <a:br>
              <a:rPr lang="hu-HU" sz="1900" dirty="0">
                <a:solidFill>
                  <a:srgbClr val="002060"/>
                </a:solidFill>
              </a:rPr>
            </a:br>
            <a:r>
              <a:rPr lang="hu-HU" sz="1900" dirty="0">
                <a:solidFill>
                  <a:srgbClr val="002060"/>
                </a:solidFill>
              </a:rPr>
              <a:t>1871-1880: 63</a:t>
            </a:r>
            <a:br>
              <a:rPr lang="hu-HU" sz="1900" dirty="0">
                <a:solidFill>
                  <a:srgbClr val="002060"/>
                </a:solidFill>
              </a:rPr>
            </a:br>
            <a:r>
              <a:rPr lang="hu-HU" sz="1900" dirty="0">
                <a:solidFill>
                  <a:srgbClr val="002060"/>
                </a:solidFill>
              </a:rPr>
              <a:t>1881-1930: 97</a:t>
            </a:r>
            <a:br>
              <a:rPr lang="hu-HU" sz="1900" dirty="0">
                <a:solidFill>
                  <a:srgbClr val="002060"/>
                </a:solidFill>
              </a:rPr>
            </a:br>
            <a:r>
              <a:rPr lang="hu-HU" sz="1900" dirty="0">
                <a:solidFill>
                  <a:srgbClr val="002060"/>
                </a:solidFill>
              </a:rPr>
              <a:t>1931-1950: 125</a:t>
            </a:r>
            <a:br>
              <a:rPr lang="hu-HU" sz="1900" dirty="0">
                <a:solidFill>
                  <a:srgbClr val="002060"/>
                </a:solidFill>
              </a:rPr>
            </a:br>
            <a:r>
              <a:rPr lang="hu-HU" sz="1900" dirty="0">
                <a:solidFill>
                  <a:srgbClr val="002060"/>
                </a:solidFill>
              </a:rPr>
              <a:t>1951-1980: 151</a:t>
            </a:r>
            <a:br>
              <a:rPr lang="hu-HU" sz="1900" dirty="0">
                <a:solidFill>
                  <a:srgbClr val="002060"/>
                </a:solidFill>
              </a:rPr>
            </a:br>
            <a:r>
              <a:rPr lang="hu-HU" sz="1900" dirty="0">
                <a:solidFill>
                  <a:srgbClr val="002060"/>
                </a:solidFill>
              </a:rPr>
              <a:t>1981-2024: 204</a:t>
            </a:r>
          </a:p>
          <a:p>
            <a:pPr marL="0" lvl="0" indent="0">
              <a:buNone/>
            </a:pPr>
            <a:r>
              <a:rPr lang="en-US" sz="1900" dirty="0">
                <a:solidFill>
                  <a:srgbClr val="002060"/>
                </a:solidFill>
              </a:rPr>
              <a:t>Austria is a mountainous country, so mountainous and lowland areas are analyzed separately. The boundary is</a:t>
            </a:r>
            <a:br>
              <a:rPr lang="hu-HU" sz="1900" dirty="0">
                <a:solidFill>
                  <a:srgbClr val="002060"/>
                </a:solidFill>
              </a:rPr>
            </a:br>
            <a:r>
              <a:rPr lang="en-US" sz="1900" dirty="0">
                <a:solidFill>
                  <a:srgbClr val="002060"/>
                </a:solidFill>
              </a:rPr>
              <a:t>1200 meters above sea level.</a:t>
            </a:r>
          </a:p>
        </p:txBody>
      </p:sp>
      <p:pic>
        <p:nvPicPr>
          <p:cNvPr id="13" name="Kép 12" descr="A képen térkép, szöveg látható&#10;&#10;Előfordulhat, hogy az AI által létrehozott tartalom helytelen.">
            <a:extLst>
              <a:ext uri="{FF2B5EF4-FFF2-40B4-BE49-F238E27FC236}">
                <a16:creationId xmlns:a16="http://schemas.microsoft.com/office/drawing/2014/main" id="{E1174A05-AC4C-CD3B-17D2-96F37FFD8408}"/>
              </a:ext>
            </a:extLst>
          </p:cNvPr>
          <p:cNvPicPr>
            <a:picLocks noChangeAspect="1"/>
          </p:cNvPicPr>
          <p:nvPr/>
        </p:nvPicPr>
        <p:blipFill>
          <a:blip r:embed="rId4"/>
          <a:stretch>
            <a:fillRect/>
          </a:stretch>
        </p:blipFill>
        <p:spPr>
          <a:xfrm>
            <a:off x="5355059" y="3240000"/>
            <a:ext cx="5978573" cy="3240000"/>
          </a:xfrm>
          <a:prstGeom prst="rect">
            <a:avLst/>
          </a:prstGeom>
        </p:spPr>
      </p:pic>
    </p:spTree>
    <p:extLst>
      <p:ext uri="{BB962C8B-B14F-4D97-AF65-F5344CB8AC3E}">
        <p14:creationId xmlns:p14="http://schemas.microsoft.com/office/powerpoint/2010/main" val="13632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C9E8-C229-5F9A-DEF8-16D9C5EECDEC}"/>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BE033D0E-C453-91E7-E201-EC8C2E831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5" name="Cím 1">
            <a:extLst>
              <a:ext uri="{FF2B5EF4-FFF2-40B4-BE49-F238E27FC236}">
                <a16:creationId xmlns:a16="http://schemas.microsoft.com/office/drawing/2014/main" id="{1B904B85-5DBB-745A-56EB-6FB729C3D415}"/>
              </a:ext>
            </a:extLst>
          </p:cNvPr>
          <p:cNvSpPr txBox="1">
            <a:spLocks/>
          </p:cNvSpPr>
          <p:nvPr/>
        </p:nvSpPr>
        <p:spPr>
          <a:xfrm>
            <a:off x="332073" y="1"/>
            <a:ext cx="11478125" cy="959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Differences in spatial means at different station density</a:t>
            </a:r>
          </a:p>
        </p:txBody>
      </p:sp>
      <p:sp>
        <p:nvSpPr>
          <p:cNvPr id="3" name="Tartalom helye 2">
            <a:extLst>
              <a:ext uri="{FF2B5EF4-FFF2-40B4-BE49-F238E27FC236}">
                <a16:creationId xmlns:a16="http://schemas.microsoft.com/office/drawing/2014/main" id="{239CDEE0-EFA0-5265-EDC3-E4E957FAC663}"/>
              </a:ext>
            </a:extLst>
          </p:cNvPr>
          <p:cNvSpPr txBox="1">
            <a:spLocks/>
          </p:cNvSpPr>
          <p:nvPr/>
        </p:nvSpPr>
        <p:spPr>
          <a:xfrm>
            <a:off x="332073" y="914399"/>
            <a:ext cx="11016508" cy="2607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900" noProof="0" dirty="0">
                <a:solidFill>
                  <a:srgbClr val="002060"/>
                </a:solidFill>
              </a:rPr>
              <a:t>In the lowlands, the RMSE values are very low every month, within 0.1 °C.</a:t>
            </a:r>
            <a:endParaRPr lang="hu-HU" sz="1900" noProof="0" dirty="0">
              <a:solidFill>
                <a:srgbClr val="002060"/>
              </a:solidFill>
            </a:endParaRPr>
          </a:p>
          <a:p>
            <a:pPr lvl="0"/>
            <a:r>
              <a:rPr lang="en-US" sz="1900" noProof="0" dirty="0">
                <a:solidFill>
                  <a:srgbClr val="002060"/>
                </a:solidFill>
              </a:rPr>
              <a:t>In the mountains, we also see very low values during the summer period. In winter, the values are slightly higher, but the maximum still remains below 0.8 degrees.</a:t>
            </a:r>
            <a:endParaRPr lang="hu-HU" sz="1900" noProof="0" dirty="0">
              <a:solidFill>
                <a:srgbClr val="002060"/>
              </a:solidFill>
            </a:endParaRPr>
          </a:p>
          <a:p>
            <a:pPr lvl="0"/>
            <a:r>
              <a:rPr lang="en-US" sz="1900" noProof="0" dirty="0">
                <a:solidFill>
                  <a:srgbClr val="002060"/>
                </a:solidFill>
              </a:rPr>
              <a:t>The cold air-pool weather conditions are common during the winter months, which cause inversion. Using fewer mountain stations results in higher RMSE values.</a:t>
            </a:r>
            <a:r>
              <a:rPr lang="hu-HU" sz="1900" noProof="0" dirty="0">
                <a:solidFill>
                  <a:srgbClr val="002060"/>
                </a:solidFill>
              </a:rPr>
              <a:t> </a:t>
            </a:r>
            <a:r>
              <a:rPr lang="en-US" sz="1900" noProof="0" dirty="0">
                <a:solidFill>
                  <a:srgbClr val="002060"/>
                </a:solidFill>
              </a:rPr>
              <a:t>It also shows why mountain measurements are important.</a:t>
            </a:r>
          </a:p>
        </p:txBody>
      </p:sp>
      <p:pic>
        <p:nvPicPr>
          <p:cNvPr id="8" name="Kép 7">
            <a:extLst>
              <a:ext uri="{FF2B5EF4-FFF2-40B4-BE49-F238E27FC236}">
                <a16:creationId xmlns:a16="http://schemas.microsoft.com/office/drawing/2014/main" id="{703F3E72-1DE6-7A06-E3DA-DBC00C522FB6}"/>
              </a:ext>
            </a:extLst>
          </p:cNvPr>
          <p:cNvPicPr>
            <a:picLocks noChangeAspect="1"/>
          </p:cNvPicPr>
          <p:nvPr/>
        </p:nvPicPr>
        <p:blipFill>
          <a:blip r:embed="rId3"/>
          <a:stretch>
            <a:fillRect/>
          </a:stretch>
        </p:blipFill>
        <p:spPr>
          <a:xfrm>
            <a:off x="5990639" y="3032802"/>
            <a:ext cx="5328000" cy="3114906"/>
          </a:xfrm>
          <a:prstGeom prst="rect">
            <a:avLst/>
          </a:prstGeom>
        </p:spPr>
      </p:pic>
      <p:pic>
        <p:nvPicPr>
          <p:cNvPr id="11" name="Kép 10">
            <a:extLst>
              <a:ext uri="{FF2B5EF4-FFF2-40B4-BE49-F238E27FC236}">
                <a16:creationId xmlns:a16="http://schemas.microsoft.com/office/drawing/2014/main" id="{CF9EE0AC-DDF8-5EAC-71D9-958AD8DC4ACE}"/>
              </a:ext>
            </a:extLst>
          </p:cNvPr>
          <p:cNvPicPr>
            <a:picLocks noChangeAspect="1"/>
          </p:cNvPicPr>
          <p:nvPr/>
        </p:nvPicPr>
        <p:blipFill>
          <a:blip r:embed="rId4"/>
          <a:stretch>
            <a:fillRect/>
          </a:stretch>
        </p:blipFill>
        <p:spPr>
          <a:xfrm>
            <a:off x="684928" y="3032802"/>
            <a:ext cx="5328000" cy="3114906"/>
          </a:xfrm>
          <a:prstGeom prst="rect">
            <a:avLst/>
          </a:prstGeom>
        </p:spPr>
      </p:pic>
    </p:spTree>
    <p:extLst>
      <p:ext uri="{BB962C8B-B14F-4D97-AF65-F5344CB8AC3E}">
        <p14:creationId xmlns:p14="http://schemas.microsoft.com/office/powerpoint/2010/main" val="3159685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5" name="Cím 1"/>
          <p:cNvSpPr>
            <a:spLocks noGrp="1"/>
          </p:cNvSpPr>
          <p:nvPr>
            <p:ph type="title"/>
          </p:nvPr>
        </p:nvSpPr>
        <p:spPr>
          <a:xfrm>
            <a:off x="480000" y="62485"/>
            <a:ext cx="11415564" cy="610305"/>
          </a:xfrm>
        </p:spPr>
        <p:txBody>
          <a:bodyPr>
            <a:noAutofit/>
          </a:bodyPr>
          <a:lstStyle/>
          <a:p>
            <a:r>
              <a:rPr lang="hu-HU" sz="3400" b="1" dirty="0" err="1">
                <a:solidFill>
                  <a:srgbClr val="002060"/>
                </a:solidFill>
                <a:latin typeface="Century Gothic" panose="020B0502020202020204" pitchFamily="34" charset="0"/>
              </a:rPr>
              <a:t>Spatial</a:t>
            </a:r>
            <a:r>
              <a:rPr lang="hu-HU" sz="3400" b="1" dirty="0">
                <a:solidFill>
                  <a:srgbClr val="002060"/>
                </a:solidFill>
                <a:latin typeface="Century Gothic" panose="020B0502020202020204" pitchFamily="34" charset="0"/>
              </a:rPr>
              <a:t> </a:t>
            </a:r>
            <a:r>
              <a:rPr lang="hu-HU" sz="3400" b="1" dirty="0" err="1">
                <a:solidFill>
                  <a:srgbClr val="002060"/>
                </a:solidFill>
                <a:latin typeface="Century Gothic" panose="020B0502020202020204" pitchFamily="34" charset="0"/>
              </a:rPr>
              <a:t>means</a:t>
            </a:r>
            <a:r>
              <a:rPr lang="hu-HU" sz="3400" b="1" dirty="0">
                <a:solidFill>
                  <a:srgbClr val="002060"/>
                </a:solidFill>
                <a:latin typeface="Century Gothic" panose="020B0502020202020204" pitchFamily="34" charset="0"/>
              </a:rPr>
              <a:t> of </a:t>
            </a:r>
            <a:r>
              <a:rPr lang="hu-HU" sz="3400" b="1" dirty="0" err="1">
                <a:solidFill>
                  <a:srgbClr val="002060"/>
                </a:solidFill>
                <a:latin typeface="Century Gothic" panose="020B0502020202020204" pitchFamily="34" charset="0"/>
              </a:rPr>
              <a:t>annual</a:t>
            </a:r>
            <a:r>
              <a:rPr lang="hu-HU" sz="3400" b="1" dirty="0">
                <a:solidFill>
                  <a:srgbClr val="002060"/>
                </a:solidFill>
                <a:latin typeface="Century Gothic" panose="020B0502020202020204" pitchFamily="34" charset="0"/>
              </a:rPr>
              <a:t> </a:t>
            </a:r>
            <a:r>
              <a:rPr lang="hu-HU" sz="3400" b="1" dirty="0" err="1">
                <a:solidFill>
                  <a:srgbClr val="002060"/>
                </a:solidFill>
                <a:latin typeface="Century Gothic" panose="020B0502020202020204" pitchFamily="34" charset="0"/>
              </a:rPr>
              <a:t>temperature</a:t>
            </a:r>
            <a:r>
              <a:rPr lang="hu-HU" sz="3400" b="1" dirty="0">
                <a:solidFill>
                  <a:srgbClr val="002060"/>
                </a:solidFill>
                <a:latin typeface="Century Gothic" panose="020B0502020202020204" pitchFamily="34" charset="0"/>
              </a:rPr>
              <a:t> in </a:t>
            </a:r>
            <a:r>
              <a:rPr lang="hu-HU" sz="3400" b="1" dirty="0" err="1">
                <a:solidFill>
                  <a:srgbClr val="002060"/>
                </a:solidFill>
                <a:latin typeface="Century Gothic" panose="020B0502020202020204" pitchFamily="34" charset="0"/>
              </a:rPr>
              <a:t>Austria</a:t>
            </a:r>
            <a:endParaRPr lang="hu-HU" sz="3400" b="1" dirty="0">
              <a:solidFill>
                <a:srgbClr val="002060"/>
              </a:solidFill>
              <a:latin typeface="Century Gothic" panose="020B0502020202020204" pitchFamily="34" charset="0"/>
            </a:endParaRPr>
          </a:p>
        </p:txBody>
      </p:sp>
      <p:pic>
        <p:nvPicPr>
          <p:cNvPr id="8" name="Kép 7">
            <a:extLst>
              <a:ext uri="{FF2B5EF4-FFF2-40B4-BE49-F238E27FC236}">
                <a16:creationId xmlns:a16="http://schemas.microsoft.com/office/drawing/2014/main" id="{935B0C67-3B9C-7452-911B-244E85B355BE}"/>
              </a:ext>
            </a:extLst>
          </p:cNvPr>
          <p:cNvPicPr>
            <a:picLocks noChangeAspect="1"/>
          </p:cNvPicPr>
          <p:nvPr/>
        </p:nvPicPr>
        <p:blipFill>
          <a:blip r:embed="rId3"/>
          <a:stretch>
            <a:fillRect/>
          </a:stretch>
        </p:blipFill>
        <p:spPr>
          <a:xfrm>
            <a:off x="392318" y="3278688"/>
            <a:ext cx="5760000" cy="2961050"/>
          </a:xfrm>
          <a:prstGeom prst="rect">
            <a:avLst/>
          </a:prstGeom>
        </p:spPr>
      </p:pic>
      <p:sp>
        <p:nvSpPr>
          <p:cNvPr id="10" name="Tartalom helye 2">
            <a:extLst>
              <a:ext uri="{FF2B5EF4-FFF2-40B4-BE49-F238E27FC236}">
                <a16:creationId xmlns:a16="http://schemas.microsoft.com/office/drawing/2014/main" id="{F7E442E2-E680-86BD-B98A-E7A0C53CEA80}"/>
              </a:ext>
            </a:extLst>
          </p:cNvPr>
          <p:cNvSpPr txBox="1">
            <a:spLocks/>
          </p:cNvSpPr>
          <p:nvPr/>
        </p:nvSpPr>
        <p:spPr>
          <a:xfrm>
            <a:off x="332073" y="914399"/>
            <a:ext cx="11016508" cy="2607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900" noProof="0" dirty="0">
                <a:solidFill>
                  <a:srgbClr val="002060"/>
                </a:solidFill>
              </a:rPr>
              <a:t>The warming is significant in the lowland and mountainous areas in the period 1851-2024</a:t>
            </a:r>
            <a:endParaRPr lang="hu-HU" sz="1900" noProof="0" dirty="0">
              <a:solidFill>
                <a:srgbClr val="002060"/>
              </a:solidFill>
            </a:endParaRPr>
          </a:p>
          <a:p>
            <a:pPr lvl="0"/>
            <a:r>
              <a:rPr lang="en-US" sz="1900" noProof="0" dirty="0">
                <a:solidFill>
                  <a:srgbClr val="002060"/>
                </a:solidFill>
              </a:rPr>
              <a:t>The detected </a:t>
            </a:r>
            <a:r>
              <a:rPr lang="hu-HU" sz="1900" noProof="0" dirty="0" err="1">
                <a:solidFill>
                  <a:srgbClr val="002060"/>
                </a:solidFill>
              </a:rPr>
              <a:t>linear</a:t>
            </a:r>
            <a:r>
              <a:rPr lang="hu-HU" sz="1900" noProof="0" dirty="0">
                <a:solidFill>
                  <a:srgbClr val="002060"/>
                </a:solidFill>
              </a:rPr>
              <a:t> </a:t>
            </a:r>
            <a:r>
              <a:rPr lang="en-US" sz="1900" noProof="0" dirty="0">
                <a:solidFill>
                  <a:srgbClr val="002060"/>
                </a:solidFill>
              </a:rPr>
              <a:t>trend is slightly higher in mountainous areas</a:t>
            </a:r>
            <a:endParaRPr lang="hu-HU" sz="1900" noProof="0" dirty="0">
              <a:solidFill>
                <a:srgbClr val="002060"/>
              </a:solidFill>
            </a:endParaRPr>
          </a:p>
          <a:p>
            <a:pPr lvl="0"/>
            <a:r>
              <a:rPr lang="en-US" sz="1900" noProof="0" dirty="0">
                <a:solidFill>
                  <a:srgbClr val="002060"/>
                </a:solidFill>
              </a:rPr>
              <a:t> The warmest year was 2024. The coldest year in the lowlands was 1940, and in the mountains it was 1851</a:t>
            </a:r>
            <a:endParaRPr lang="hu-HU" sz="1900" noProof="0" dirty="0">
              <a:solidFill>
                <a:srgbClr val="002060"/>
              </a:solidFill>
            </a:endParaRPr>
          </a:p>
          <a:p>
            <a:pPr lvl="0"/>
            <a:r>
              <a:rPr lang="en-US" sz="1900" noProof="0" dirty="0">
                <a:solidFill>
                  <a:srgbClr val="002060"/>
                </a:solidFill>
              </a:rPr>
              <a:t>This century has not yet seen a colder year than the mean for 1851–1900. The last time this happened on the lowlands was in 1996, and in the mountains in 1985</a:t>
            </a:r>
          </a:p>
        </p:txBody>
      </p:sp>
      <p:pic>
        <p:nvPicPr>
          <p:cNvPr id="11" name="Kép 10">
            <a:extLst>
              <a:ext uri="{FF2B5EF4-FFF2-40B4-BE49-F238E27FC236}">
                <a16:creationId xmlns:a16="http://schemas.microsoft.com/office/drawing/2014/main" id="{80260704-10BD-F74A-B4DA-DEBD9EF19A64}"/>
              </a:ext>
            </a:extLst>
          </p:cNvPr>
          <p:cNvPicPr>
            <a:picLocks noChangeAspect="1"/>
          </p:cNvPicPr>
          <p:nvPr/>
        </p:nvPicPr>
        <p:blipFill>
          <a:blip r:embed="rId4"/>
          <a:stretch>
            <a:fillRect/>
          </a:stretch>
        </p:blipFill>
        <p:spPr>
          <a:xfrm>
            <a:off x="6243927" y="3191006"/>
            <a:ext cx="5760000" cy="2961050"/>
          </a:xfrm>
          <a:prstGeom prst="rect">
            <a:avLst/>
          </a:prstGeom>
        </p:spPr>
      </p:pic>
    </p:spTree>
    <p:extLst>
      <p:ext uri="{BB962C8B-B14F-4D97-AF65-F5344CB8AC3E}">
        <p14:creationId xmlns:p14="http://schemas.microsoft.com/office/powerpoint/2010/main" val="97257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7" name="Cím 1"/>
          <p:cNvSpPr>
            <a:spLocks noGrp="1"/>
          </p:cNvSpPr>
          <p:nvPr>
            <p:ph type="title"/>
          </p:nvPr>
        </p:nvSpPr>
        <p:spPr>
          <a:xfrm>
            <a:off x="339160" y="186130"/>
            <a:ext cx="10828543" cy="610305"/>
          </a:xfrm>
        </p:spPr>
        <p:txBody>
          <a:bodyPr>
            <a:noAutofit/>
          </a:bodyPr>
          <a:lstStyle/>
          <a:p>
            <a:r>
              <a:rPr lang="en-US" sz="2500" b="1" dirty="0">
                <a:solidFill>
                  <a:srgbClr val="002060"/>
                </a:solidFill>
                <a:latin typeface="Century Gothic" panose="020B0502020202020204" pitchFamily="34" charset="0"/>
              </a:rPr>
              <a:t>Monthly, seasonal and annual extremes in spatial means</a:t>
            </a:r>
            <a:r>
              <a:rPr lang="hu-HU" sz="2500" b="1" dirty="0">
                <a:solidFill>
                  <a:srgbClr val="002060"/>
                </a:solidFill>
                <a:latin typeface="Century Gothic" panose="020B0502020202020204" pitchFamily="34" charset="0"/>
              </a:rPr>
              <a:t> </a:t>
            </a:r>
            <a:r>
              <a:rPr lang="en-US" sz="2500" b="1" dirty="0">
                <a:solidFill>
                  <a:srgbClr val="002060"/>
                </a:solidFill>
                <a:latin typeface="Century Gothic" panose="020B0502020202020204" pitchFamily="34" charset="0"/>
              </a:rPr>
              <a:t>from</a:t>
            </a:r>
            <a:br>
              <a:rPr lang="hu-HU" sz="2500" b="1" dirty="0">
                <a:solidFill>
                  <a:srgbClr val="002060"/>
                </a:solidFill>
                <a:latin typeface="Century Gothic" panose="020B0502020202020204" pitchFamily="34" charset="0"/>
              </a:rPr>
            </a:br>
            <a:r>
              <a:rPr lang="en-US" sz="2500" b="1" dirty="0">
                <a:solidFill>
                  <a:srgbClr val="002060"/>
                </a:solidFill>
                <a:latin typeface="Century Gothic" panose="020B0502020202020204" pitchFamily="34" charset="0"/>
              </a:rPr>
              <a:t>185</a:t>
            </a:r>
            <a:r>
              <a:rPr lang="hu-HU" sz="2500" b="1" dirty="0">
                <a:solidFill>
                  <a:srgbClr val="002060"/>
                </a:solidFill>
                <a:latin typeface="Century Gothic" panose="020B0502020202020204" pitchFamily="34" charset="0"/>
              </a:rPr>
              <a:t>1 </a:t>
            </a:r>
            <a:r>
              <a:rPr lang="hu-HU" sz="2500" b="1" dirty="0" err="1">
                <a:solidFill>
                  <a:srgbClr val="002060"/>
                </a:solidFill>
                <a:latin typeface="Century Gothic" panose="020B0502020202020204" pitchFamily="34" charset="0"/>
              </a:rPr>
              <a:t>to</a:t>
            </a:r>
            <a:r>
              <a:rPr lang="hu-HU" sz="2500" b="1" dirty="0">
                <a:solidFill>
                  <a:srgbClr val="002060"/>
                </a:solidFill>
                <a:latin typeface="Century Gothic" panose="020B0502020202020204" pitchFamily="34" charset="0"/>
              </a:rPr>
              <a:t> 2024, and </a:t>
            </a:r>
            <a:r>
              <a:rPr lang="hu-HU" sz="2500" b="1" dirty="0" err="1">
                <a:solidFill>
                  <a:srgbClr val="002060"/>
                </a:solidFill>
                <a:latin typeface="Century Gothic" panose="020B0502020202020204" pitchFamily="34" charset="0"/>
              </a:rPr>
              <a:t>the</a:t>
            </a:r>
            <a:r>
              <a:rPr lang="hu-HU" sz="2500" b="1" dirty="0">
                <a:solidFill>
                  <a:srgbClr val="002060"/>
                </a:solidFill>
                <a:latin typeface="Century Gothic" panose="020B0502020202020204" pitchFamily="34" charset="0"/>
              </a:rPr>
              <a:t> 1851–1900 and 1991–2020 </a:t>
            </a:r>
            <a:r>
              <a:rPr lang="hu-HU" sz="2500" b="1" dirty="0" err="1">
                <a:solidFill>
                  <a:srgbClr val="002060"/>
                </a:solidFill>
                <a:latin typeface="Century Gothic" panose="020B0502020202020204" pitchFamily="34" charset="0"/>
              </a:rPr>
              <a:t>climate</a:t>
            </a:r>
            <a:r>
              <a:rPr lang="hu-HU" sz="2500" b="1" dirty="0">
                <a:solidFill>
                  <a:srgbClr val="002060"/>
                </a:solidFill>
                <a:latin typeface="Century Gothic" panose="020B0502020202020204" pitchFamily="34" charset="0"/>
              </a:rPr>
              <a:t> </a:t>
            </a:r>
            <a:r>
              <a:rPr lang="hu-HU" sz="2500" b="1" dirty="0" err="1">
                <a:solidFill>
                  <a:srgbClr val="002060"/>
                </a:solidFill>
                <a:latin typeface="Century Gothic" panose="020B0502020202020204" pitchFamily="34" charset="0"/>
              </a:rPr>
              <a:t>normals</a:t>
            </a:r>
            <a:r>
              <a:rPr lang="hu-HU" sz="2500" b="1" dirty="0">
                <a:solidFill>
                  <a:srgbClr val="002060"/>
                </a:solidFill>
                <a:latin typeface="Century Gothic" panose="020B0502020202020204" pitchFamily="34" charset="0"/>
              </a:rPr>
              <a:t> </a:t>
            </a:r>
          </a:p>
        </p:txBody>
      </p:sp>
      <p:pic>
        <p:nvPicPr>
          <p:cNvPr id="3" name="Kép 2">
            <a:extLst>
              <a:ext uri="{FF2B5EF4-FFF2-40B4-BE49-F238E27FC236}">
                <a16:creationId xmlns:a16="http://schemas.microsoft.com/office/drawing/2014/main" id="{18DD8742-E5C7-17D9-CEAB-A0C578B352D8}"/>
              </a:ext>
            </a:extLst>
          </p:cNvPr>
          <p:cNvPicPr>
            <a:picLocks noChangeAspect="1"/>
          </p:cNvPicPr>
          <p:nvPr/>
        </p:nvPicPr>
        <p:blipFill>
          <a:blip r:embed="rId3"/>
          <a:stretch>
            <a:fillRect/>
          </a:stretch>
        </p:blipFill>
        <p:spPr>
          <a:xfrm>
            <a:off x="339160" y="1170749"/>
            <a:ext cx="11137900" cy="5092700"/>
          </a:xfrm>
          <a:prstGeom prst="rect">
            <a:avLst/>
          </a:prstGeom>
        </p:spPr>
      </p:pic>
    </p:spTree>
    <p:extLst>
      <p:ext uri="{BB962C8B-B14F-4D97-AF65-F5344CB8AC3E}">
        <p14:creationId xmlns:p14="http://schemas.microsoft.com/office/powerpoint/2010/main" val="3350956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A9A7-D17A-F471-9A1A-2E0E16138A79}"/>
            </a:ext>
          </a:extLst>
        </p:cNvPr>
        <p:cNvGrpSpPr/>
        <p:nvPr/>
      </p:nvGrpSpPr>
      <p:grpSpPr>
        <a:xfrm>
          <a:off x="0" y="0"/>
          <a:ext cx="0" cy="0"/>
          <a:chOff x="0" y="0"/>
          <a:chExt cx="0" cy="0"/>
        </a:xfrm>
      </p:grpSpPr>
      <p:pic>
        <p:nvPicPr>
          <p:cNvPr id="7" name="Kép 6" descr="A képen szöveg, térkép látható&#10;&#10;Előfordulhat, hogy az AI által létrehozott tartalom helytelen.">
            <a:extLst>
              <a:ext uri="{FF2B5EF4-FFF2-40B4-BE49-F238E27FC236}">
                <a16:creationId xmlns:a16="http://schemas.microsoft.com/office/drawing/2014/main" id="{8455572A-A02F-6BB5-6CEE-31A63B64D741}"/>
              </a:ext>
            </a:extLst>
          </p:cNvPr>
          <p:cNvPicPr>
            <a:picLocks noChangeAspect="1"/>
          </p:cNvPicPr>
          <p:nvPr/>
        </p:nvPicPr>
        <p:blipFill>
          <a:blip r:embed="rId2"/>
          <a:stretch>
            <a:fillRect/>
          </a:stretch>
        </p:blipFill>
        <p:spPr>
          <a:xfrm>
            <a:off x="4574777" y="39517"/>
            <a:ext cx="7543632" cy="4428842"/>
          </a:xfrm>
          <a:prstGeom prst="rect">
            <a:avLst/>
          </a:prstGeom>
        </p:spPr>
      </p:pic>
      <p:pic>
        <p:nvPicPr>
          <p:cNvPr id="8" name="Kép 7">
            <a:extLst>
              <a:ext uri="{FF2B5EF4-FFF2-40B4-BE49-F238E27FC236}">
                <a16:creationId xmlns:a16="http://schemas.microsoft.com/office/drawing/2014/main" id="{4992A9AC-9933-2081-998C-D4CBA958E32F}"/>
              </a:ext>
            </a:extLst>
          </p:cNvPr>
          <p:cNvPicPr>
            <a:picLocks noChangeAspect="1"/>
          </p:cNvPicPr>
          <p:nvPr/>
        </p:nvPicPr>
        <p:blipFill>
          <a:blip r:embed="rId3"/>
          <a:stretch>
            <a:fillRect/>
          </a:stretch>
        </p:blipFill>
        <p:spPr>
          <a:xfrm>
            <a:off x="151525" y="3511148"/>
            <a:ext cx="6637583" cy="3296748"/>
          </a:xfrm>
          <a:prstGeom prst="rect">
            <a:avLst/>
          </a:prstGeom>
        </p:spPr>
      </p:pic>
      <p:sp>
        <p:nvSpPr>
          <p:cNvPr id="10" name="Tartalom helye 2">
            <a:extLst>
              <a:ext uri="{FF2B5EF4-FFF2-40B4-BE49-F238E27FC236}">
                <a16:creationId xmlns:a16="http://schemas.microsoft.com/office/drawing/2014/main" id="{CD0C69D7-FAD4-D915-4980-2A13E1A820CB}"/>
              </a:ext>
            </a:extLst>
          </p:cNvPr>
          <p:cNvSpPr txBox="1">
            <a:spLocks/>
          </p:cNvSpPr>
          <p:nvPr/>
        </p:nvSpPr>
        <p:spPr>
          <a:xfrm>
            <a:off x="73591" y="723842"/>
            <a:ext cx="4501186" cy="272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900" dirty="0">
                <a:solidFill>
                  <a:srgbClr val="002060"/>
                </a:solidFill>
              </a:rPr>
              <a:t>There was a very intense Föhn event in the Rhine Valley, which caused very high daily mean temperatures</a:t>
            </a:r>
            <a:endParaRPr lang="hu-HU" sz="1900" dirty="0">
              <a:solidFill>
                <a:srgbClr val="002060"/>
              </a:solidFill>
            </a:endParaRPr>
          </a:p>
          <a:p>
            <a:pPr lvl="0"/>
            <a:endParaRPr lang="hu-HU" sz="1900" dirty="0">
              <a:solidFill>
                <a:srgbClr val="002060"/>
              </a:solidFill>
            </a:endParaRPr>
          </a:p>
          <a:p>
            <a:pPr lvl="0"/>
            <a:r>
              <a:rPr lang="en-US" sz="1900" dirty="0">
                <a:solidFill>
                  <a:srgbClr val="002060"/>
                </a:solidFill>
              </a:rPr>
              <a:t>It was summery temperatures in Fel</a:t>
            </a:r>
            <a:r>
              <a:rPr lang="hu-HU" sz="1900" dirty="0">
                <a:solidFill>
                  <a:srgbClr val="002060"/>
                </a:solidFill>
              </a:rPr>
              <a:t>d</a:t>
            </a:r>
            <a:r>
              <a:rPr lang="en-US" sz="1900" dirty="0" err="1">
                <a:solidFill>
                  <a:srgbClr val="002060"/>
                </a:solidFill>
              </a:rPr>
              <a:t>kirch</a:t>
            </a:r>
            <a:endParaRPr lang="en-US" sz="1900" noProof="0" dirty="0">
              <a:solidFill>
                <a:srgbClr val="002060"/>
              </a:solidFill>
            </a:endParaRPr>
          </a:p>
        </p:txBody>
      </p:sp>
    </p:spTree>
    <p:extLst>
      <p:ext uri="{BB962C8B-B14F-4D97-AF65-F5344CB8AC3E}">
        <p14:creationId xmlns:p14="http://schemas.microsoft.com/office/powerpoint/2010/main" val="2055204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6BFB-2E08-EF72-7EE0-C47EE64E10B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D6DCC2E1-2161-1CFF-3FB0-FDD0FF27D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5" name="Cím 1">
            <a:extLst>
              <a:ext uri="{FF2B5EF4-FFF2-40B4-BE49-F238E27FC236}">
                <a16:creationId xmlns:a16="http://schemas.microsoft.com/office/drawing/2014/main" id="{9C15C98E-A109-2A6C-3C49-3B213455E81F}"/>
              </a:ext>
            </a:extLst>
          </p:cNvPr>
          <p:cNvSpPr>
            <a:spLocks noGrp="1"/>
          </p:cNvSpPr>
          <p:nvPr>
            <p:ph type="title"/>
          </p:nvPr>
        </p:nvSpPr>
        <p:spPr>
          <a:xfrm>
            <a:off x="255095" y="62485"/>
            <a:ext cx="11977663" cy="610305"/>
          </a:xfrm>
        </p:spPr>
        <p:txBody>
          <a:bodyPr>
            <a:noAutofit/>
          </a:bodyPr>
          <a:lstStyle/>
          <a:p>
            <a:r>
              <a:rPr lang="en-US" sz="3200" b="1" dirty="0">
                <a:solidFill>
                  <a:srgbClr val="002060"/>
                </a:solidFill>
                <a:latin typeface="Century Gothic" panose="020B0502020202020204" pitchFamily="34" charset="0"/>
              </a:rPr>
              <a:t>Homogeneity of the ATCLIM and HISTALP station data series</a:t>
            </a:r>
            <a:endParaRPr lang="hu-HU" sz="3200" b="1" dirty="0">
              <a:solidFill>
                <a:srgbClr val="002060"/>
              </a:solidFill>
              <a:latin typeface="Century Gothic" panose="020B0502020202020204" pitchFamily="34" charset="0"/>
            </a:endParaRPr>
          </a:p>
        </p:txBody>
      </p:sp>
      <p:sp>
        <p:nvSpPr>
          <p:cNvPr id="10" name="Tartalom helye 2">
            <a:extLst>
              <a:ext uri="{FF2B5EF4-FFF2-40B4-BE49-F238E27FC236}">
                <a16:creationId xmlns:a16="http://schemas.microsoft.com/office/drawing/2014/main" id="{7F124394-6736-4C78-FDB4-158D09023136}"/>
              </a:ext>
            </a:extLst>
          </p:cNvPr>
          <p:cNvSpPr txBox="1">
            <a:spLocks/>
          </p:cNvSpPr>
          <p:nvPr/>
        </p:nvSpPr>
        <p:spPr>
          <a:xfrm>
            <a:off x="332073" y="821258"/>
            <a:ext cx="11016508" cy="1821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900" noProof="0" dirty="0">
                <a:solidFill>
                  <a:srgbClr val="002060"/>
                </a:solidFill>
              </a:rPr>
              <a:t>Data series for 29 Austrian stations were downloaded from the HISTALP website</a:t>
            </a:r>
            <a:endParaRPr lang="hu-HU" sz="1900" noProof="0" dirty="0">
              <a:solidFill>
                <a:srgbClr val="002060"/>
              </a:solidFill>
            </a:endParaRPr>
          </a:p>
          <a:p>
            <a:pPr lvl="0"/>
            <a:r>
              <a:rPr lang="en-US" sz="1900" noProof="0" dirty="0">
                <a:solidFill>
                  <a:srgbClr val="002060"/>
                </a:solidFill>
              </a:rPr>
              <a:t>Verification statistics were calculated using MASH for two periods:</a:t>
            </a:r>
            <a:endParaRPr lang="hu-HU" sz="1900" noProof="0" dirty="0">
              <a:solidFill>
                <a:srgbClr val="002060"/>
              </a:solidFill>
            </a:endParaRPr>
          </a:p>
          <a:p>
            <a:pPr lvl="1">
              <a:buFont typeface="Wingdings" panose="05000000000000000000" pitchFamily="2" charset="2"/>
              <a:buChar char="Ø"/>
            </a:pPr>
            <a:r>
              <a:rPr lang="en-US" sz="1900" noProof="0" dirty="0">
                <a:solidFill>
                  <a:srgbClr val="002060"/>
                </a:solidFill>
              </a:rPr>
              <a:t>1856-2024 with 12 stations</a:t>
            </a:r>
            <a:endParaRPr lang="hu-HU" sz="1900" dirty="0">
              <a:solidFill>
                <a:srgbClr val="002060"/>
              </a:solidFill>
            </a:endParaRPr>
          </a:p>
          <a:p>
            <a:pPr lvl="1">
              <a:buFont typeface="Wingdings" panose="05000000000000000000" pitchFamily="2" charset="2"/>
              <a:buChar char="Ø"/>
            </a:pPr>
            <a:r>
              <a:rPr lang="en-US" sz="1900" noProof="0" dirty="0">
                <a:solidFill>
                  <a:srgbClr val="002060"/>
                </a:solidFill>
              </a:rPr>
              <a:t>1901-2024 with 29 station</a:t>
            </a:r>
            <a:r>
              <a:rPr lang="hu-HU" sz="1900" noProof="0" dirty="0">
                <a:solidFill>
                  <a:srgbClr val="002060"/>
                </a:solidFill>
              </a:rPr>
              <a:t>s</a:t>
            </a:r>
          </a:p>
          <a:p>
            <a:pPr lvl="0"/>
            <a:endParaRPr lang="en-US" sz="1900" noProof="0" dirty="0">
              <a:solidFill>
                <a:srgbClr val="002060"/>
              </a:solidFill>
            </a:endParaRPr>
          </a:p>
        </p:txBody>
      </p:sp>
      <p:graphicFrame>
        <p:nvGraphicFramePr>
          <p:cNvPr id="3" name="Táblázat 10">
            <a:extLst>
              <a:ext uri="{FF2B5EF4-FFF2-40B4-BE49-F238E27FC236}">
                <a16:creationId xmlns:a16="http://schemas.microsoft.com/office/drawing/2014/main" id="{806FE4B2-236D-1820-F986-5876A45B746F}"/>
              </a:ext>
            </a:extLst>
          </p:cNvPr>
          <p:cNvGraphicFramePr>
            <a:graphicFrameLocks/>
          </p:cNvGraphicFramePr>
          <p:nvPr>
            <p:extLst>
              <p:ext uri="{D42A27DB-BD31-4B8C-83A1-F6EECF244321}">
                <p14:modId xmlns:p14="http://schemas.microsoft.com/office/powerpoint/2010/main" val="2558541407"/>
              </p:ext>
            </p:extLst>
          </p:nvPr>
        </p:nvGraphicFramePr>
        <p:xfrm>
          <a:off x="4020855" y="2229223"/>
          <a:ext cx="7966554" cy="4069080"/>
        </p:xfrm>
        <a:graphic>
          <a:graphicData uri="http://schemas.openxmlformats.org/drawingml/2006/table">
            <a:tbl>
              <a:tblPr firstRow="1" bandRow="1"/>
              <a:tblGrid>
                <a:gridCol w="2114410">
                  <a:extLst>
                    <a:ext uri="{9D8B030D-6E8A-4147-A177-3AD203B41FA5}">
                      <a16:colId xmlns:a16="http://schemas.microsoft.com/office/drawing/2014/main" val="1393267484"/>
                    </a:ext>
                  </a:extLst>
                </a:gridCol>
                <a:gridCol w="1463036">
                  <a:extLst>
                    <a:ext uri="{9D8B030D-6E8A-4147-A177-3AD203B41FA5}">
                      <a16:colId xmlns:a16="http://schemas.microsoft.com/office/drawing/2014/main" val="2654307770"/>
                    </a:ext>
                  </a:extLst>
                </a:gridCol>
                <a:gridCol w="1463036">
                  <a:extLst>
                    <a:ext uri="{9D8B030D-6E8A-4147-A177-3AD203B41FA5}">
                      <a16:colId xmlns:a16="http://schemas.microsoft.com/office/drawing/2014/main" val="212392185"/>
                    </a:ext>
                  </a:extLst>
                </a:gridCol>
                <a:gridCol w="1463036">
                  <a:extLst>
                    <a:ext uri="{9D8B030D-6E8A-4147-A177-3AD203B41FA5}">
                      <a16:colId xmlns:a16="http://schemas.microsoft.com/office/drawing/2014/main" val="1366861451"/>
                    </a:ext>
                  </a:extLst>
                </a:gridCol>
                <a:gridCol w="1463036">
                  <a:extLst>
                    <a:ext uri="{9D8B030D-6E8A-4147-A177-3AD203B41FA5}">
                      <a16:colId xmlns:a16="http://schemas.microsoft.com/office/drawing/2014/main" val="1312770810"/>
                    </a:ext>
                  </a:extLst>
                </a:gridCol>
              </a:tblGrid>
              <a:tr h="511984">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endParaRPr lang="hu-HU" sz="15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alpha val="0"/>
                      </a:srgbClr>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HISTALP</a:t>
                      </a:r>
                    </a:p>
                    <a:p>
                      <a:pPr algn="ctr"/>
                      <a:r>
                        <a:rPr lang="hu-HU" sz="1500" dirty="0"/>
                        <a:t>(1856–2024)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ATCLIM</a:t>
                      </a:r>
                    </a:p>
                    <a:p>
                      <a:pPr algn="ctr"/>
                      <a:r>
                        <a:rPr lang="hu-HU" sz="1500" dirty="0"/>
                        <a:t>(1856–2024)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HISTALP</a:t>
                      </a:r>
                    </a:p>
                    <a:p>
                      <a:pPr algn="ctr"/>
                      <a:r>
                        <a:rPr lang="hu-HU" sz="1500" dirty="0"/>
                        <a:t>(1901–2024)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hu-HU" sz="1500" dirty="0"/>
                        <a:t>ATCLIM</a:t>
                      </a:r>
                    </a:p>
                    <a:p>
                      <a:pPr algn="ctr"/>
                      <a:r>
                        <a:rPr lang="hu-HU" sz="1500" dirty="0"/>
                        <a:t>(1901–2024)</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5495325"/>
                  </a:ext>
                </a:extLst>
              </a:tr>
              <a:tr h="50292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Number</a:t>
                      </a:r>
                      <a:r>
                        <a:rPr lang="hu-HU" sz="1500" dirty="0"/>
                        <a:t> of series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12</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12</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29</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29</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875692832"/>
                  </a:ext>
                </a:extLst>
              </a:tr>
              <a:tr h="50292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t>Critical</a:t>
                      </a:r>
                      <a:r>
                        <a:rPr lang="hu-HU" sz="1500" dirty="0"/>
                        <a:t> </a:t>
                      </a:r>
                      <a:r>
                        <a:rPr lang="hu-HU" sz="1500" dirty="0" err="1"/>
                        <a:t>value</a:t>
                      </a:r>
                      <a:r>
                        <a:rPr lang="hu-HU" sz="1500" dirty="0"/>
                        <a:t>:</a:t>
                      </a:r>
                      <a:br>
                        <a:rPr lang="hu-HU" sz="1500" dirty="0"/>
                      </a:br>
                      <a:r>
                        <a:rPr lang="hu-HU" sz="1200" dirty="0"/>
                        <a:t>(</a:t>
                      </a:r>
                      <a:r>
                        <a:rPr lang="hu-HU" sz="1200" dirty="0" err="1"/>
                        <a:t>significance</a:t>
                      </a:r>
                      <a:r>
                        <a:rPr lang="hu-HU" sz="1200" dirty="0"/>
                        <a:t> </a:t>
                      </a:r>
                      <a:r>
                        <a:rPr lang="hu-HU" sz="1200" dirty="0" err="1"/>
                        <a:t>level</a:t>
                      </a:r>
                      <a:r>
                        <a:rPr lang="hu-HU" sz="1200" dirty="0"/>
                        <a:t>: 0.05)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21.93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21.93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785515868"/>
                  </a:ext>
                </a:extLst>
              </a:tr>
              <a:tr h="50292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t>Winter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58.32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22.05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93.27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25.67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75301575"/>
                  </a:ext>
                </a:extLst>
              </a:tr>
              <a:tr h="50292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500" dirty="0">
                          <a:latin typeface="Century Gothic" panose="020B0502020202020204" pitchFamily="34" charset="0"/>
                        </a:rPr>
                        <a:t>Spring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69.41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24.62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96.77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20.96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846065297"/>
                  </a:ext>
                </a:extLst>
              </a:tr>
              <a:tr h="50292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Summer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122.46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34.26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168.83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23.84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616544959"/>
                  </a:ext>
                </a:extLst>
              </a:tr>
              <a:tr h="50292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err="1">
                          <a:latin typeface="Century Gothic" panose="020B0502020202020204" pitchFamily="34" charset="0"/>
                        </a:rPr>
                        <a:t>Autumn</a:t>
                      </a:r>
                      <a:endParaRPr lang="hu-HU" sz="150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79.12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29.99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109.13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hu-HU" sz="1500" dirty="0">
                          <a:latin typeface="Century Gothic" panose="020B0502020202020204" pitchFamily="34" charset="0"/>
                        </a:rPr>
                        <a:t>25.10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261201364"/>
                  </a:ext>
                </a:extLst>
              </a:tr>
              <a:tr h="502920">
                <a:tc>
                  <a:txBody>
                    <a:bodyPr/>
                    <a:lstStyle/>
                    <a:p>
                      <a:pPr algn="ctr"/>
                      <a:r>
                        <a:rPr lang="hu-HU" sz="1500" dirty="0">
                          <a:latin typeface="Century Gothic" panose="020B0502020202020204" pitchFamily="34" charset="0"/>
                        </a:rPr>
                        <a:t>Year</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hu-HU" sz="1500" dirty="0">
                          <a:latin typeface="Century Gothic" panose="020B0502020202020204" pitchFamily="34" charset="0"/>
                        </a:rPr>
                        <a:t>169.95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hu-HU" sz="1500" dirty="0">
                          <a:latin typeface="Century Gothic" panose="020B0502020202020204" pitchFamily="34" charset="0"/>
                        </a:rPr>
                        <a:t>29.35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hu-HU" sz="1500" dirty="0">
                          <a:latin typeface="Century Gothic" panose="020B0502020202020204" pitchFamily="34" charset="0"/>
                        </a:rPr>
                        <a:t>211.14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hu-HU" sz="1500" dirty="0">
                          <a:latin typeface="Century Gothic" panose="020B0502020202020204" pitchFamily="34" charset="0"/>
                        </a:rPr>
                        <a:t>25.67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50591479"/>
                  </a:ext>
                </a:extLst>
              </a:tr>
            </a:tbl>
          </a:graphicData>
        </a:graphic>
      </p:graphicFrame>
      <p:sp>
        <p:nvSpPr>
          <p:cNvPr id="4" name="Tartalom helye 2">
            <a:extLst>
              <a:ext uri="{FF2B5EF4-FFF2-40B4-BE49-F238E27FC236}">
                <a16:creationId xmlns:a16="http://schemas.microsoft.com/office/drawing/2014/main" id="{00D6F913-F3C9-6592-94F6-6A6C6A63C9FE}"/>
              </a:ext>
            </a:extLst>
          </p:cNvPr>
          <p:cNvSpPr txBox="1">
            <a:spLocks/>
          </p:cNvSpPr>
          <p:nvPr/>
        </p:nvSpPr>
        <p:spPr>
          <a:xfrm>
            <a:off x="167013" y="2724147"/>
            <a:ext cx="3778686" cy="3677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900" noProof="0" dirty="0">
                <a:solidFill>
                  <a:srgbClr val="002060"/>
                </a:solidFill>
              </a:rPr>
              <a:t>The </a:t>
            </a:r>
            <a:r>
              <a:rPr lang="hu-HU" sz="1900" noProof="0" dirty="0" err="1">
                <a:solidFill>
                  <a:srgbClr val="002060"/>
                </a:solidFill>
              </a:rPr>
              <a:t>average</a:t>
            </a:r>
            <a:r>
              <a:rPr lang="hu-HU" sz="1900" noProof="0" dirty="0">
                <a:solidFill>
                  <a:srgbClr val="002060"/>
                </a:solidFill>
              </a:rPr>
              <a:t> </a:t>
            </a:r>
            <a:r>
              <a:rPr lang="en-US" sz="1900" noProof="0" dirty="0">
                <a:solidFill>
                  <a:srgbClr val="002060"/>
                </a:solidFill>
              </a:rPr>
              <a:t>test statistics are very high for the HISTALP data series, while they are much lower for ATCLIM</a:t>
            </a:r>
            <a:endParaRPr lang="hu-HU" sz="1900" noProof="0" dirty="0">
              <a:solidFill>
                <a:srgbClr val="002060"/>
              </a:solidFill>
            </a:endParaRPr>
          </a:p>
          <a:p>
            <a:pPr lvl="0"/>
            <a:endParaRPr lang="hu-HU" sz="1900" dirty="0">
              <a:solidFill>
                <a:srgbClr val="002060"/>
              </a:solidFill>
            </a:endParaRPr>
          </a:p>
          <a:p>
            <a:pPr lvl="0"/>
            <a:r>
              <a:rPr lang="en-US" sz="1900" noProof="0" dirty="0">
                <a:solidFill>
                  <a:srgbClr val="002060"/>
                </a:solidFill>
              </a:rPr>
              <a:t>The mean temperature data series in HISTALP are very inhomogeneous.</a:t>
            </a:r>
          </a:p>
        </p:txBody>
      </p:sp>
    </p:spTree>
    <p:extLst>
      <p:ext uri="{BB962C8B-B14F-4D97-AF65-F5344CB8AC3E}">
        <p14:creationId xmlns:p14="http://schemas.microsoft.com/office/powerpoint/2010/main" val="20091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159"/>
          <a:stretch/>
        </p:blipFill>
        <p:spPr>
          <a:xfrm>
            <a:off x="2945422" y="0"/>
            <a:ext cx="9246577" cy="6858000"/>
          </a:xfrm>
          <a:prstGeom prst="rect">
            <a:avLst/>
          </a:prstGeom>
        </p:spPr>
      </p:pic>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5" name="Cím 1"/>
          <p:cNvSpPr txBox="1">
            <a:spLocks/>
          </p:cNvSpPr>
          <p:nvPr/>
        </p:nvSpPr>
        <p:spPr>
          <a:xfrm>
            <a:off x="332071" y="-173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Summary</a:t>
            </a:r>
          </a:p>
        </p:txBody>
      </p:sp>
      <p:sp>
        <p:nvSpPr>
          <p:cNvPr id="6" name="Tartalom helye 2"/>
          <p:cNvSpPr txBox="1">
            <a:spLocks/>
          </p:cNvSpPr>
          <p:nvPr/>
        </p:nvSpPr>
        <p:spPr>
          <a:xfrm>
            <a:off x="332071" y="876160"/>
            <a:ext cx="8463585" cy="5525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to open data, a</a:t>
            </a:r>
            <a:r>
              <a:rPr kumimoji="0" lang="hu-HU"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monthly mean temperature data series from Austria has been collected, mostly from yearbooks</a:t>
            </a:r>
            <a:endParaRPr kumimoji="0" lang="hu-HU"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homogenization of monthly and daily data </a:t>
            </a:r>
            <a:r>
              <a:rPr kumimoji="0" lang="hu-HU"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series</a:t>
            </a:r>
            <a:r>
              <a:rPr kumimoji="0" lang="hu-HU"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with</a:t>
            </a:r>
            <a:r>
              <a:rPr kumimoji="0" lang="hu-HU"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MASH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resulted in temporally representative data series</a:t>
            </a:r>
            <a:endParaRPr lang="hu-HU" sz="2000" dirty="0">
              <a:solidFill>
                <a:srgbClr val="002060"/>
              </a:solidFill>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Climatic statistical parameters were modeled for Austria using MISH</a:t>
            </a:r>
            <a:endParaRPr kumimoji="0" lang="hu-HU"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Daily gridded mean temperature data series were produced using MISH method from 1851 to 2024</a:t>
            </a:r>
            <a:endParaRPr kumimoji="0" lang="hu-HU"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Comparison with HISTALP data sets showed much lower test statistics for ATCLIM and large inhomogeneities for HISTALP</a:t>
            </a:r>
            <a:endParaRPr kumimoji="0" lang="hu-HU"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hu-HU" sz="2000" dirty="0">
              <a:solidFill>
                <a:srgbClr val="002060"/>
              </a:solidFill>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12th Seminar for Homogenization and Quality Control in Climatological Databases and the 7th Interpolation Conference will be organized in Budapest, at the headquarters of the </a:t>
            </a:r>
            <a:r>
              <a:rPr kumimoji="0" lang="en-US" sz="200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HungaroMet</a:t>
            </a:r>
            <a:r>
              <a:rPr kumimoji="0" lang="en-US" sz="20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Hungarian Meteorological Service, and online, from 5 to 7 May 2026.</a:t>
            </a:r>
          </a:p>
        </p:txBody>
      </p:sp>
    </p:spTree>
    <p:extLst>
      <p:ext uri="{BB962C8B-B14F-4D97-AF65-F5344CB8AC3E}">
        <p14:creationId xmlns:p14="http://schemas.microsoft.com/office/powerpoint/2010/main" val="3095563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985E4E-9F2C-C545-983A-3A60B029A7CE}"/>
              </a:ext>
            </a:extLst>
          </p:cNvPr>
          <p:cNvPicPr>
            <a:picLocks noChangeAspect="1"/>
          </p:cNvPicPr>
          <p:nvPr/>
        </p:nvPicPr>
        <p:blipFill rotWithShape="1">
          <a:blip r:embed="rId2"/>
          <a:srcRect l="23726"/>
          <a:stretch/>
        </p:blipFill>
        <p:spPr>
          <a:xfrm>
            <a:off x="2892668" y="0"/>
            <a:ext cx="9299331" cy="6858000"/>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6" name="Cím 3">
            <a:extLst>
              <a:ext uri="{FF2B5EF4-FFF2-40B4-BE49-F238E27FC236}">
                <a16:creationId xmlns:a16="http://schemas.microsoft.com/office/drawing/2014/main" id="{4038627C-BC72-490A-8AD4-B6CA1B8B6AE5}"/>
              </a:ext>
            </a:extLst>
          </p:cNvPr>
          <p:cNvSpPr txBox="1">
            <a:spLocks/>
          </p:cNvSpPr>
          <p:nvPr/>
        </p:nvSpPr>
        <p:spPr>
          <a:xfrm>
            <a:off x="777001" y="1490291"/>
            <a:ext cx="7874628" cy="19387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1" i="0" u="none" strike="noStrike" kern="1200" cap="none" spc="0" normalizeH="0" baseline="0" noProof="0" dirty="0">
                <a:ln w="28575">
                  <a:noFill/>
                </a:ln>
                <a:solidFill>
                  <a:srgbClr val="002060"/>
                </a:solidFill>
                <a:effectLst/>
                <a:uLnTx/>
                <a:uFillTx/>
                <a:latin typeface="Century Gothic" panose="020B0502020202020204" pitchFamily="34" charset="0"/>
                <a:ea typeface="+mj-ea"/>
                <a:cs typeface="+mj-cs"/>
              </a:rPr>
              <a:t>Thank you for your attention!</a:t>
            </a:r>
            <a:endParaRPr kumimoji="0" lang="en-US" sz="4600" b="1" i="0" u="none" strike="noStrike" kern="1200" cap="none" spc="0" normalizeH="0" baseline="0" noProof="0" dirty="0">
              <a:ln w="28575">
                <a:noFill/>
              </a:ln>
              <a:solidFill>
                <a:srgbClr val="002060"/>
              </a:solidFill>
              <a:effectLst>
                <a:outerShdw blurRad="50800" dist="38100" dir="2700000" algn="tl" rotWithShape="0">
                  <a:prstClr val="black">
                    <a:alpha val="40000"/>
                  </a:prstClr>
                </a:outerShdw>
              </a:effectLst>
              <a:uLnTx/>
              <a:uFillTx/>
              <a:latin typeface="Century Gothic" panose="020B0502020202020204" pitchFamily="34" charset="0"/>
              <a:ea typeface="+mj-ea"/>
              <a:cs typeface="+mj-cs"/>
            </a:endParaRPr>
          </a:p>
        </p:txBody>
      </p:sp>
      <p:sp>
        <p:nvSpPr>
          <p:cNvPr id="7" name="Cím 3">
            <a:extLst>
              <a:ext uri="{FF2B5EF4-FFF2-40B4-BE49-F238E27FC236}">
                <a16:creationId xmlns:a16="http://schemas.microsoft.com/office/drawing/2014/main" id="{4038627C-BC72-490A-8AD4-B6CA1B8B6AE5}"/>
              </a:ext>
            </a:extLst>
          </p:cNvPr>
          <p:cNvSpPr txBox="1">
            <a:spLocks/>
          </p:cNvSpPr>
          <p:nvPr/>
        </p:nvSpPr>
        <p:spPr>
          <a:xfrm>
            <a:off x="2987258" y="5308257"/>
            <a:ext cx="5664371" cy="8682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292C7E"/>
                </a:solidFill>
                <a:latin typeface="Century Gothic" panose="020B0502020202020204" pitchFamily="34" charset="0"/>
                <a:ea typeface="+mj-ea"/>
                <a:cs typeface="+mj-cs"/>
              </a:defRPr>
            </a:lvl1pPr>
          </a:lstStyle>
          <a:p>
            <a:r>
              <a:rPr lang="en-US" sz="2600" b="0" noProof="0" dirty="0">
                <a:ln w="28575">
                  <a:noFill/>
                </a:ln>
                <a:solidFill>
                  <a:srgbClr val="002060"/>
                </a:solidFill>
              </a:rPr>
              <a:t>E-mail: szentes.o@met.hu</a:t>
            </a:r>
            <a:endParaRPr lang="en-US" sz="2600" b="0" noProof="0" dirty="0">
              <a:ln w="28575">
                <a:noFill/>
              </a:ln>
              <a:solidFill>
                <a:srgbClr val="00206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8377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7" name="Tartalom helye 2">
            <a:extLst>
              <a:ext uri="{FF2B5EF4-FFF2-40B4-BE49-F238E27FC236}">
                <a16:creationId xmlns:a16="http://schemas.microsoft.com/office/drawing/2014/main" id="{0F1BA9D3-FDD8-4627-BEDF-6E110800EB2D}"/>
              </a:ext>
            </a:extLst>
          </p:cNvPr>
          <p:cNvSpPr txBox="1">
            <a:spLocks/>
          </p:cNvSpPr>
          <p:nvPr/>
        </p:nvSpPr>
        <p:spPr>
          <a:xfrm>
            <a:off x="644893" y="259882"/>
            <a:ext cx="10708907" cy="552490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creation of representative climatological database with MASH and MISH software:</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hu-HU" sz="2000" b="1"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http://www.met.hu/en/omsz/rendezvenyek/homogenization_and_interpolation/software/</a:t>
            </a:r>
            <a:endPar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MASHv3.03</a:t>
            </a:r>
            <a:endPar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(Multiple Analysis of Series for Homogenization; </a:t>
            </a:r>
            <a:r>
              <a:rPr kumimoji="0" lang="de-DE"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Szentimrey, T.</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temporal representativity (</a:t>
            </a: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homogenization, quality control and missing value completion of</a:t>
            </a:r>
            <a:r>
              <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station data series</a:t>
            </a:r>
            <a:r>
              <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MISHv1.03</a:t>
            </a:r>
            <a:endPar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(Meteorological Interpolation based on Surface Homogenized Data Basis; </a:t>
            </a:r>
            <a:r>
              <a:rPr kumimoji="0" lang="de-DE"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Szentimrey, T. and Bihari, Z.</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spatial representativity </a:t>
            </a: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(interpolation of homogenized data series</a:t>
            </a:r>
            <a:r>
              <a:rPr kumimoji="0" lang="hu-HU"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hu-HU" sz="2800" b="0" i="0" u="none" strike="noStrike" kern="1200" cap="none" spc="0" normalizeH="0" baseline="0" noProof="0" dirty="0">
              <a:ln>
                <a:noFill/>
              </a:ln>
              <a:solidFill>
                <a:srgbClr val="292C7E"/>
              </a:solidFill>
              <a:effectLst/>
              <a:uLnTx/>
              <a:uFillTx/>
              <a:latin typeface="Century Gothic" panose="020B0502020202020204" pitchFamily="34" charset="0"/>
              <a:ea typeface="+mn-ea"/>
              <a:cs typeface="+mn-cs"/>
            </a:endParaRPr>
          </a:p>
        </p:txBody>
      </p:sp>
      <p:sp>
        <p:nvSpPr>
          <p:cNvPr id="8" name="Szövegdoboz 7">
            <a:extLst>
              <a:ext uri="{FF2B5EF4-FFF2-40B4-BE49-F238E27FC236}">
                <a16:creationId xmlns:a16="http://schemas.microsoft.com/office/drawing/2014/main" id="{358D137A-177C-48FA-BA5D-89D3C0910E71}"/>
              </a:ext>
            </a:extLst>
          </p:cNvPr>
          <p:cNvSpPr txBox="1"/>
          <p:nvPr/>
        </p:nvSpPr>
        <p:spPr>
          <a:xfrm>
            <a:off x="4321743" y="5438274"/>
            <a:ext cx="7392201" cy="1261884"/>
          </a:xfrm>
          <a:prstGeom prst="rect">
            <a:avLst/>
          </a:prstGeom>
          <a:noFill/>
        </p:spPr>
        <p:txBody>
          <a:bodyPr wrap="square" rtlCol="0">
            <a:spAutoFit/>
          </a:bodyPr>
          <a:lstStyle/>
          <a:p>
            <a:r>
              <a:rPr lang="hu-HU" sz="1600" b="1" dirty="0" err="1">
                <a:solidFill>
                  <a:srgbClr val="002060"/>
                </a:solidFill>
                <a:latin typeface="Century Gothic"/>
              </a:rPr>
              <a:t>References</a:t>
            </a:r>
            <a:r>
              <a:rPr lang="hu-HU" sz="1600" b="1" dirty="0">
                <a:solidFill>
                  <a:srgbClr val="002060"/>
                </a:solidFill>
                <a:latin typeface="Century Gothic"/>
              </a:rPr>
              <a:t>:</a:t>
            </a:r>
          </a:p>
          <a:p>
            <a:r>
              <a:rPr lang="hu-HU" sz="1500" dirty="0" err="1">
                <a:solidFill>
                  <a:srgbClr val="002060"/>
                </a:solidFill>
                <a:latin typeface="Century Gothic"/>
              </a:rPr>
              <a:t>Szentimrey</a:t>
            </a:r>
            <a:r>
              <a:rPr lang="hu-HU" sz="1500" dirty="0">
                <a:solidFill>
                  <a:srgbClr val="002060"/>
                </a:solidFill>
                <a:latin typeface="Century Gothic"/>
              </a:rPr>
              <a:t>, T., Bihari, Z., 2014: </a:t>
            </a:r>
            <a:r>
              <a:rPr lang="hu-HU" sz="1500" dirty="0" err="1">
                <a:solidFill>
                  <a:srgbClr val="002060"/>
                </a:solidFill>
                <a:latin typeface="Century Gothic"/>
              </a:rPr>
              <a:t>Manual</a:t>
            </a:r>
            <a:r>
              <a:rPr lang="hu-HU" sz="1500" dirty="0">
                <a:solidFill>
                  <a:srgbClr val="002060"/>
                </a:solidFill>
                <a:latin typeface="Century Gothic"/>
              </a:rPr>
              <a:t> of </a:t>
            </a:r>
            <a:r>
              <a:rPr lang="hu-HU" sz="1500" dirty="0" err="1">
                <a:solidFill>
                  <a:srgbClr val="002060"/>
                </a:solidFill>
                <a:latin typeface="Century Gothic"/>
              </a:rPr>
              <a:t>interpolation</a:t>
            </a:r>
            <a:r>
              <a:rPr lang="hu-HU" sz="1500" dirty="0">
                <a:solidFill>
                  <a:srgbClr val="002060"/>
                </a:solidFill>
                <a:latin typeface="Century Gothic"/>
              </a:rPr>
              <a:t> software MISHv1.03, </a:t>
            </a:r>
            <a:r>
              <a:rPr lang="hu-HU" sz="1500" dirty="0" err="1">
                <a:solidFill>
                  <a:srgbClr val="002060"/>
                </a:solidFill>
                <a:latin typeface="Century Gothic"/>
              </a:rPr>
              <a:t>Hungarian</a:t>
            </a:r>
            <a:r>
              <a:rPr lang="hu-HU" sz="1500" dirty="0">
                <a:solidFill>
                  <a:srgbClr val="002060"/>
                </a:solidFill>
                <a:latin typeface="Century Gothic"/>
              </a:rPr>
              <a:t> </a:t>
            </a:r>
            <a:r>
              <a:rPr lang="hu-HU" sz="1500" dirty="0" err="1">
                <a:solidFill>
                  <a:srgbClr val="002060"/>
                </a:solidFill>
                <a:latin typeface="Century Gothic"/>
              </a:rPr>
              <a:t>Meteorological</a:t>
            </a:r>
            <a:r>
              <a:rPr lang="hu-HU" sz="1500" dirty="0">
                <a:solidFill>
                  <a:srgbClr val="002060"/>
                </a:solidFill>
                <a:latin typeface="Century Gothic"/>
              </a:rPr>
              <a:t> Service, p. 60.</a:t>
            </a:r>
          </a:p>
          <a:p>
            <a:r>
              <a:rPr lang="hu-HU" sz="1500" dirty="0" err="1">
                <a:solidFill>
                  <a:srgbClr val="002060"/>
                </a:solidFill>
                <a:latin typeface="Century Gothic"/>
              </a:rPr>
              <a:t>Szentimrey</a:t>
            </a:r>
            <a:r>
              <a:rPr lang="hu-HU" sz="1500" dirty="0">
                <a:solidFill>
                  <a:srgbClr val="002060"/>
                </a:solidFill>
                <a:latin typeface="Century Gothic"/>
              </a:rPr>
              <a:t>, T. 2017: </a:t>
            </a:r>
            <a:r>
              <a:rPr lang="hu-HU" sz="1500" dirty="0" err="1">
                <a:solidFill>
                  <a:srgbClr val="002060"/>
                </a:solidFill>
                <a:latin typeface="Century Gothic"/>
              </a:rPr>
              <a:t>Manual</a:t>
            </a:r>
            <a:r>
              <a:rPr lang="hu-HU" sz="1500" dirty="0">
                <a:solidFill>
                  <a:srgbClr val="002060"/>
                </a:solidFill>
                <a:latin typeface="Century Gothic"/>
              </a:rPr>
              <a:t> of </a:t>
            </a:r>
            <a:r>
              <a:rPr lang="hu-HU" sz="1500" dirty="0" err="1">
                <a:solidFill>
                  <a:srgbClr val="002060"/>
                </a:solidFill>
                <a:latin typeface="Century Gothic"/>
              </a:rPr>
              <a:t>homogenization</a:t>
            </a:r>
            <a:r>
              <a:rPr lang="hu-HU" sz="1500" dirty="0">
                <a:solidFill>
                  <a:srgbClr val="002060"/>
                </a:solidFill>
                <a:latin typeface="Century Gothic"/>
              </a:rPr>
              <a:t> software MASHv3.03, </a:t>
            </a:r>
            <a:r>
              <a:rPr lang="hu-HU" sz="1500" dirty="0" err="1">
                <a:solidFill>
                  <a:srgbClr val="002060"/>
                </a:solidFill>
                <a:latin typeface="Century Gothic"/>
              </a:rPr>
              <a:t>Hungarian</a:t>
            </a:r>
            <a:r>
              <a:rPr lang="hu-HU" sz="1500" dirty="0">
                <a:solidFill>
                  <a:srgbClr val="002060"/>
                </a:solidFill>
                <a:latin typeface="Century Gothic"/>
              </a:rPr>
              <a:t> </a:t>
            </a:r>
            <a:r>
              <a:rPr lang="hu-HU" sz="1500" dirty="0" err="1">
                <a:solidFill>
                  <a:srgbClr val="002060"/>
                </a:solidFill>
                <a:latin typeface="Century Gothic"/>
              </a:rPr>
              <a:t>Meteorological</a:t>
            </a:r>
            <a:r>
              <a:rPr lang="hu-HU" sz="1500" dirty="0">
                <a:solidFill>
                  <a:srgbClr val="002060"/>
                </a:solidFill>
                <a:latin typeface="Century Gothic"/>
              </a:rPr>
              <a:t> Service, p.71.</a:t>
            </a:r>
          </a:p>
        </p:txBody>
      </p:sp>
    </p:spTree>
    <p:extLst>
      <p:ext uri="{BB962C8B-B14F-4D97-AF65-F5344CB8AC3E}">
        <p14:creationId xmlns:p14="http://schemas.microsoft.com/office/powerpoint/2010/main" val="1514750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5" name="Cím 1">
            <a:extLst>
              <a:ext uri="{FF2B5EF4-FFF2-40B4-BE49-F238E27FC236}">
                <a16:creationId xmlns:a16="http://schemas.microsoft.com/office/drawing/2014/main" id="{4CC2ADC6-EFC6-4B60-8B00-19BD3AF779B4}"/>
              </a:ext>
            </a:extLst>
          </p:cNvPr>
          <p:cNvSpPr txBox="1">
            <a:spLocks/>
          </p:cNvSpPr>
          <p:nvPr/>
        </p:nvSpPr>
        <p:spPr>
          <a:xfrm>
            <a:off x="838200" y="57751"/>
            <a:ext cx="10515600" cy="911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u-HU" sz="4200" b="1" i="0" u="none" strike="noStrike" kern="1200" cap="all" spc="0" normalizeH="0" baseline="0" noProof="0">
                <a:ln>
                  <a:noFill/>
                </a:ln>
                <a:solidFill>
                  <a:srgbClr val="002060"/>
                </a:solidFill>
                <a:effectLst/>
                <a:uLnTx/>
                <a:uFillTx/>
                <a:latin typeface="Century Gothic" panose="020B0502020202020204" pitchFamily="34" charset="0"/>
                <a:ea typeface="+mj-ea"/>
                <a:cs typeface="+mj-cs"/>
              </a:rPr>
              <a:t>homoganization</a:t>
            </a:r>
            <a:r>
              <a:rPr kumimoji="0" lang="en-US" sz="4200" b="1" i="0" u="none" strike="noStrike" kern="1200" cap="all" spc="0" normalizeH="0" baseline="0" noProof="0">
                <a:ln>
                  <a:noFill/>
                </a:ln>
                <a:solidFill>
                  <a:srgbClr val="002060"/>
                </a:solidFill>
                <a:effectLst/>
                <a:uLnTx/>
                <a:uFillTx/>
                <a:latin typeface="Century Gothic" panose="020B0502020202020204" pitchFamily="34" charset="0"/>
                <a:ea typeface="+mj-ea"/>
                <a:cs typeface="+mj-cs"/>
              </a:rPr>
              <a:t> </a:t>
            </a:r>
            <a:r>
              <a:rPr kumimoji="0" lang="hu-HU" sz="4200" b="1" i="0" u="none" strike="noStrike" kern="1200" cap="all" spc="0" normalizeH="0" baseline="0" noProof="0">
                <a:ln>
                  <a:noFill/>
                </a:ln>
                <a:solidFill>
                  <a:srgbClr val="002060"/>
                </a:solidFill>
                <a:effectLst/>
                <a:uLnTx/>
                <a:uFillTx/>
                <a:latin typeface="Century Gothic" panose="020B0502020202020204" pitchFamily="34" charset="0"/>
                <a:ea typeface="+mj-ea"/>
                <a:cs typeface="+mj-cs"/>
              </a:rPr>
              <a:t>software: MAsh</a:t>
            </a:r>
            <a:endParaRPr kumimoji="0" lang="hu-HU" sz="4200" b="1" i="0" u="none" strike="noStrike" kern="1200" cap="none" spc="0" normalizeH="0" baseline="0" noProof="0" dirty="0">
              <a:ln>
                <a:noFill/>
              </a:ln>
              <a:solidFill>
                <a:srgbClr val="292C7E"/>
              </a:solidFill>
              <a:effectLst/>
              <a:uLnTx/>
              <a:uFillTx/>
              <a:latin typeface="Century Gothic" panose="020B0502020202020204" pitchFamily="34" charset="0"/>
              <a:ea typeface="+mj-ea"/>
              <a:cs typeface="+mj-cs"/>
            </a:endParaRPr>
          </a:p>
        </p:txBody>
      </p:sp>
      <p:sp>
        <p:nvSpPr>
          <p:cNvPr id="6" name="Tartalom helye 2">
            <a:extLst>
              <a:ext uri="{FF2B5EF4-FFF2-40B4-BE49-F238E27FC236}">
                <a16:creationId xmlns:a16="http://schemas.microsoft.com/office/drawing/2014/main" id="{0F1BA9D3-FDD8-4627-BEDF-6E110800EB2D}"/>
              </a:ext>
            </a:extLst>
          </p:cNvPr>
          <p:cNvSpPr txBox="1">
            <a:spLocks/>
          </p:cNvSpPr>
          <p:nvPr/>
        </p:nvSpPr>
        <p:spPr>
          <a:xfrm>
            <a:off x="539819" y="1239321"/>
            <a:ext cx="10515600" cy="4880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a:buAutoNum type="arabicPeriod"/>
              <a:tabLst/>
              <a:defRPr/>
            </a:pP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omogenization</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monthly</a:t>
            </a: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seri</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relative homogeneity test</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procedure</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step-by-step iteration procedure</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additive</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e.g</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temperature</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multiplicative</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e.g</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precipitation</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model</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quality control and missing data completion</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homogenization</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monthly</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seasonal</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annual</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series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US"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etadata</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(probable dates of break points) can be used automatically</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verification</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files</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generated</a:t>
            </a:r>
            <a:r>
              <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hu-HU"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automatically</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a:buAutoNum type="arabicPeriod"/>
              <a:tabLst/>
              <a:defRPr/>
            </a:pP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hu-HU"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homogenization</a:t>
            </a: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a:t>
            </a:r>
            <a:r>
              <a:rPr kumimoji="0" lang="hu-HU"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daily</a:t>
            </a:r>
            <a:r>
              <a:rPr kumimoji="0" lang="hu-HU"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series: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based on the detected monthly </a:t>
            </a:r>
            <a:r>
              <a:rPr kumimoji="0" lang="en-US"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inhomogeneities</a:t>
            </a:r>
            <a:endParaRPr kumimoji="0" lang="hu-HU"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quality control and the completion of missing data in daily data</a:t>
            </a:r>
            <a:endParaRPr kumimoji="0" lang="hu-HU"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hu-HU" sz="2800" b="0" i="0" u="none" strike="noStrike" kern="1200" cap="none" spc="0" normalizeH="0" baseline="0" noProof="0" dirty="0">
              <a:ln>
                <a:noFill/>
              </a:ln>
              <a:solidFill>
                <a:srgbClr val="292C7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676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5" name="Cím 1">
            <a:extLst>
              <a:ext uri="{FF2B5EF4-FFF2-40B4-BE49-F238E27FC236}">
                <a16:creationId xmlns:a16="http://schemas.microsoft.com/office/drawing/2014/main" id="{4CC2ADC6-EFC6-4B60-8B00-19BD3AF779B4}"/>
              </a:ext>
            </a:extLst>
          </p:cNvPr>
          <p:cNvSpPr txBox="1">
            <a:spLocks/>
          </p:cNvSpPr>
          <p:nvPr/>
        </p:nvSpPr>
        <p:spPr>
          <a:xfrm>
            <a:off x="838200" y="57751"/>
            <a:ext cx="10515600" cy="911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all" spc="0" normalizeH="0" baseline="0" noProof="0" dirty="0">
                <a:ln>
                  <a:noFill/>
                </a:ln>
                <a:solidFill>
                  <a:srgbClr val="002060"/>
                </a:solidFill>
                <a:effectLst/>
                <a:uLnTx/>
                <a:uFillTx/>
                <a:latin typeface="Century Gothic" panose="020B0502020202020204" pitchFamily="34" charset="0"/>
                <a:ea typeface="+mj-ea"/>
                <a:cs typeface="+mj-cs"/>
              </a:rPr>
              <a:t>Interpolation software: Mish</a:t>
            </a:r>
            <a:r>
              <a:rPr kumimoji="0" lang="en-US" sz="4200" b="1" i="0" u="none" strike="noStrike" kern="1200" spc="0" normalizeH="0" noProof="0" dirty="0">
                <a:ln>
                  <a:noFill/>
                </a:ln>
                <a:solidFill>
                  <a:srgbClr val="002060"/>
                </a:solidFill>
                <a:effectLst/>
                <a:uLnTx/>
                <a:uFillTx/>
                <a:latin typeface="Century Gothic" panose="020B0502020202020204" pitchFamily="34" charset="0"/>
                <a:ea typeface="+mj-ea"/>
                <a:cs typeface="+mj-cs"/>
              </a:rPr>
              <a:t>v</a:t>
            </a:r>
            <a:r>
              <a:rPr kumimoji="0" lang="en-US" sz="4200" b="1" i="0" u="none" strike="noStrike" kern="1200" cap="all" spc="0" normalizeH="0" baseline="0" noProof="0" dirty="0">
                <a:ln>
                  <a:noFill/>
                </a:ln>
                <a:solidFill>
                  <a:srgbClr val="002060"/>
                </a:solidFill>
                <a:effectLst/>
                <a:uLnTx/>
                <a:uFillTx/>
                <a:latin typeface="Century Gothic" panose="020B0502020202020204" pitchFamily="34" charset="0"/>
                <a:ea typeface="+mj-ea"/>
                <a:cs typeface="+mj-cs"/>
              </a:rPr>
              <a:t>1.03</a:t>
            </a:r>
            <a:endParaRPr kumimoji="0" lang="en-US" sz="4200" b="1" i="0" u="none" strike="noStrike" kern="1200" cap="none" spc="0" normalizeH="0" baseline="0" noProof="0" dirty="0">
              <a:ln>
                <a:noFill/>
              </a:ln>
              <a:solidFill>
                <a:srgbClr val="292C7E"/>
              </a:solidFill>
              <a:effectLst/>
              <a:uLnTx/>
              <a:uFillTx/>
              <a:latin typeface="Century Gothic" panose="020B0502020202020204" pitchFamily="34" charset="0"/>
              <a:ea typeface="+mj-ea"/>
              <a:cs typeface="+mj-cs"/>
            </a:endParaRPr>
          </a:p>
        </p:txBody>
      </p:sp>
      <p:sp>
        <p:nvSpPr>
          <p:cNvPr id="6" name="Tartalom helye 2">
            <a:extLst>
              <a:ext uri="{FF2B5EF4-FFF2-40B4-BE49-F238E27FC236}">
                <a16:creationId xmlns:a16="http://schemas.microsoft.com/office/drawing/2014/main" id="{0F1BA9D3-FDD8-4627-BEDF-6E110800EB2D}"/>
              </a:ext>
            </a:extLst>
          </p:cNvPr>
          <p:cNvSpPr txBox="1">
            <a:spLocks/>
          </p:cNvSpPr>
          <p:nvPr/>
        </p:nvSpPr>
        <p:spPr>
          <a:xfrm>
            <a:off x="539819" y="1108433"/>
            <a:ext cx="10515600" cy="48800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modeling subsystem for statistical (local and stochastic) climate parameters: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based on long homogenized data series and supplementary deterministic model variables (height, topography, distance from the sea etc.)</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additive (e.g. temperature) or multiplicative (e.g. precipitation) model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modeling procedure must be executed only once before the interpolation applications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high resolution grid (e.g. 0.5’×0.5’)</a:t>
            </a:r>
          </a:p>
          <a:p>
            <a:pPr marL="514350" marR="0" lvl="0" indent="-51435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interpolation subsystem:</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using the modeled parameters at the interpolation of the meteorological elements to any point of the grid</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of background information (e.g. satellite, radar, forecast data)</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data series completion (missing value interpolation for daily or monthly station data)</a:t>
            </a:r>
          </a:p>
          <a:p>
            <a:pPr marL="514350" marR="0" lvl="0" indent="-514350" algn="l" defTabSz="914400" rtl="0" eaLnBrk="1" fontAlgn="auto" latinLnBrk="0" hangingPunct="1">
              <a:lnSpc>
                <a:spcPct val="90000"/>
              </a:lnSpc>
              <a:spcBef>
                <a:spcPts val="1000"/>
              </a:spcBef>
              <a:spcAft>
                <a:spcPts val="0"/>
              </a:spcAft>
              <a:buClrTx/>
              <a:buSzTx/>
              <a:buFont typeface="Arial"/>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292C7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8449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529217"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Creation of the ATCLIM database</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2000" b="1" dirty="0">
                <a:solidFill>
                  <a:srgbClr val="002060"/>
                </a:solidFill>
              </a:rPr>
              <a:t>I.: </a:t>
            </a:r>
            <a:r>
              <a:rPr lang="hu-HU" sz="2000" b="1" dirty="0" err="1">
                <a:solidFill>
                  <a:srgbClr val="002060"/>
                </a:solidFill>
              </a:rPr>
              <a:t>Collecting</a:t>
            </a:r>
            <a:r>
              <a:rPr lang="hu-HU" sz="2000" b="1" dirty="0">
                <a:solidFill>
                  <a:srgbClr val="002060"/>
                </a:solidFill>
              </a:rPr>
              <a:t> of </a:t>
            </a:r>
            <a:r>
              <a:rPr lang="hu-HU" sz="2000" b="1" dirty="0" err="1">
                <a:solidFill>
                  <a:srgbClr val="002060"/>
                </a:solidFill>
              </a:rPr>
              <a:t>the</a:t>
            </a:r>
            <a:r>
              <a:rPr lang="hu-HU" sz="2000" b="1" dirty="0">
                <a:solidFill>
                  <a:srgbClr val="002060"/>
                </a:solidFill>
              </a:rPr>
              <a:t> </a:t>
            </a:r>
            <a:r>
              <a:rPr lang="hu-HU" sz="2000" b="1" dirty="0" err="1">
                <a:solidFill>
                  <a:srgbClr val="002060"/>
                </a:solidFill>
              </a:rPr>
              <a:t>data</a:t>
            </a:r>
            <a:r>
              <a:rPr lang="hu-HU" sz="2000" b="1" dirty="0">
                <a:solidFill>
                  <a:srgbClr val="002060"/>
                </a:solidFill>
              </a:rPr>
              <a:t> series</a:t>
            </a:r>
            <a:endParaRPr kumimoji="0" lang="en-US" sz="2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416121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p:cNvSpPr txBox="1">
            <a:spLocks/>
          </p:cNvSpPr>
          <p:nvPr/>
        </p:nvSpPr>
        <p:spPr>
          <a:xfrm>
            <a:off x="153652" y="-173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hu-HU" sz="3800" dirty="0">
                <a:solidFill>
                  <a:srgbClr val="002060"/>
                </a:solidFill>
              </a:rPr>
              <a:t>I.</a:t>
            </a:r>
            <a:r>
              <a:rPr lang="en-US" sz="3800" dirty="0">
                <a:solidFill>
                  <a:srgbClr val="002060"/>
                </a:solidFill>
              </a:rPr>
              <a:t>: </a:t>
            </a:r>
            <a:r>
              <a:rPr lang="hu-HU" sz="3800" dirty="0">
                <a:solidFill>
                  <a:srgbClr val="002060"/>
                </a:solidFill>
              </a:rPr>
              <a:t>C</a:t>
            </a:r>
            <a:r>
              <a:rPr lang="en-US" sz="3800" dirty="0" err="1">
                <a:solidFill>
                  <a:srgbClr val="002060"/>
                </a:solidFill>
              </a:rPr>
              <a:t>ollecting</a:t>
            </a:r>
            <a:r>
              <a:rPr lang="en-US" sz="3800" dirty="0">
                <a:solidFill>
                  <a:srgbClr val="002060"/>
                </a:solidFill>
              </a:rPr>
              <a:t> </a:t>
            </a:r>
            <a:r>
              <a:rPr lang="hu-HU" sz="3800" dirty="0">
                <a:solidFill>
                  <a:srgbClr val="002060"/>
                </a:solidFill>
              </a:rPr>
              <a:t>of </a:t>
            </a:r>
            <a:r>
              <a:rPr lang="en-US" sz="3800" dirty="0">
                <a:solidFill>
                  <a:srgbClr val="002060"/>
                </a:solidFill>
              </a:rPr>
              <a:t>the data series</a:t>
            </a:r>
            <a:endParaRPr kumimoji="0" lang="hu-HU"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p:cNvSpPr txBox="1">
            <a:spLocks/>
          </p:cNvSpPr>
          <p:nvPr/>
        </p:nvSpPr>
        <p:spPr>
          <a:xfrm>
            <a:off x="26264" y="844645"/>
            <a:ext cx="7701531" cy="5199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hu-HU" sz="1900" dirty="0">
                <a:solidFill>
                  <a:srgbClr val="2B2E83"/>
                </a:solidFill>
              </a:rPr>
              <a:t>Daily </a:t>
            </a:r>
            <a:r>
              <a:rPr lang="hu-HU" sz="1900" dirty="0" err="1">
                <a:solidFill>
                  <a:srgbClr val="2B2E83"/>
                </a:solidFill>
              </a:rPr>
              <a:t>station</a:t>
            </a:r>
            <a:r>
              <a:rPr lang="hu-HU" sz="1900" dirty="0">
                <a:solidFill>
                  <a:srgbClr val="2B2E83"/>
                </a:solidFill>
              </a:rPr>
              <a:t> </a:t>
            </a:r>
            <a:r>
              <a:rPr lang="hu-HU" sz="1900" dirty="0" err="1">
                <a:solidFill>
                  <a:srgbClr val="2B2E83"/>
                </a:solidFill>
              </a:rPr>
              <a:t>data</a:t>
            </a:r>
            <a:r>
              <a:rPr lang="hu-HU" sz="1900" dirty="0">
                <a:solidFill>
                  <a:srgbClr val="2B2E83"/>
                </a:solidFill>
              </a:rPr>
              <a:t> series </a:t>
            </a:r>
            <a:r>
              <a:rPr lang="hu-HU" sz="1900" dirty="0" err="1">
                <a:solidFill>
                  <a:srgbClr val="2B2E83"/>
                </a:solidFill>
              </a:rPr>
              <a:t>from</a:t>
            </a:r>
            <a:r>
              <a:rPr lang="hu-HU" sz="1900" dirty="0">
                <a:solidFill>
                  <a:srgbClr val="2B2E83"/>
                </a:solidFill>
              </a:rPr>
              <a:t> </a:t>
            </a:r>
            <a:r>
              <a:rPr lang="hu-HU" sz="1900" dirty="0" err="1">
                <a:solidFill>
                  <a:srgbClr val="2B2E83"/>
                </a:solidFill>
              </a:rPr>
              <a:t>GeoSphere</a:t>
            </a:r>
            <a:r>
              <a:rPr lang="hu-HU" sz="1900" dirty="0">
                <a:solidFill>
                  <a:srgbClr val="2B2E83"/>
                </a:solidFill>
              </a:rPr>
              <a:t> </a:t>
            </a:r>
            <a:r>
              <a:rPr lang="hu-HU" sz="1900" dirty="0" err="1">
                <a:solidFill>
                  <a:srgbClr val="2B2E83"/>
                </a:solidFill>
              </a:rPr>
              <a:t>Austria</a:t>
            </a:r>
            <a:r>
              <a:rPr lang="hu-HU" sz="1900" dirty="0">
                <a:solidFill>
                  <a:srgbClr val="2B2E83"/>
                </a:solidFill>
              </a:rPr>
              <a:t> Data </a:t>
            </a:r>
            <a:r>
              <a:rPr lang="hu-HU" sz="1900" dirty="0" err="1">
                <a:solidFill>
                  <a:srgbClr val="2B2E83"/>
                </a:solidFill>
              </a:rPr>
              <a:t>Hub</a:t>
            </a:r>
            <a:r>
              <a:rPr lang="hu-HU" sz="1900" dirty="0">
                <a:solidFill>
                  <a:srgbClr val="2B2E83"/>
                </a:solidFill>
              </a:rPr>
              <a:t>: </a:t>
            </a:r>
            <a:r>
              <a:rPr lang="hu-HU" sz="1900" dirty="0">
                <a:solidFill>
                  <a:srgbClr val="2B2E83"/>
                </a:solidFill>
                <a:hlinkClick r:id="rId3"/>
              </a:rPr>
              <a:t>https://data.hub.geosphere.at</a:t>
            </a:r>
            <a:endParaRPr lang="hu-HU" sz="1900" dirty="0">
              <a:solidFill>
                <a:srgbClr val="2B2E83"/>
              </a:solidFill>
            </a:endParaRPr>
          </a:p>
          <a:p>
            <a:pPr lvl="0"/>
            <a:r>
              <a:rPr lang="hu-HU" sz="1900" dirty="0">
                <a:solidFill>
                  <a:srgbClr val="2B2E83"/>
                </a:solidFill>
              </a:rPr>
              <a:t>T</a:t>
            </a:r>
            <a:r>
              <a:rPr lang="en-US" sz="1900" dirty="0">
                <a:solidFill>
                  <a:srgbClr val="2B2E83"/>
                </a:solidFill>
              </a:rPr>
              <a:t>he majority of data series were digitized</a:t>
            </a:r>
            <a:r>
              <a:rPr lang="hu-HU" sz="1900" dirty="0">
                <a:solidFill>
                  <a:srgbClr val="2B2E83"/>
                </a:solidFill>
              </a:rPr>
              <a:t>/</a:t>
            </a:r>
            <a:r>
              <a:rPr lang="hu-HU" sz="1900" dirty="0" err="1">
                <a:solidFill>
                  <a:srgbClr val="2B2E83"/>
                </a:solidFill>
              </a:rPr>
              <a:t>available</a:t>
            </a:r>
            <a:r>
              <a:rPr lang="en-US" sz="1900" dirty="0">
                <a:solidFill>
                  <a:srgbClr val="2B2E83"/>
                </a:solidFill>
              </a:rPr>
              <a:t> from the mid-20th century</a:t>
            </a:r>
            <a:r>
              <a:rPr lang="hu-HU" sz="1900" dirty="0">
                <a:solidFill>
                  <a:srgbClr val="2B2E83"/>
                </a:solidFill>
              </a:rPr>
              <a:t> (1936)</a:t>
            </a:r>
          </a:p>
          <a:p>
            <a:pPr lvl="0"/>
            <a:r>
              <a:rPr lang="en-US" sz="1900" dirty="0">
                <a:solidFill>
                  <a:srgbClr val="2B2E83"/>
                </a:solidFill>
              </a:rPr>
              <a:t>A lot of monthly (also daily</a:t>
            </a:r>
            <a:r>
              <a:rPr lang="hu-HU" sz="1900" dirty="0">
                <a:solidFill>
                  <a:srgbClr val="2B2E83"/>
                </a:solidFill>
              </a:rPr>
              <a:t> </a:t>
            </a:r>
            <a:r>
              <a:rPr lang="hu-HU" sz="1900" dirty="0" err="1">
                <a:solidFill>
                  <a:srgbClr val="2B2E83"/>
                </a:solidFill>
              </a:rPr>
              <a:t>from</a:t>
            </a:r>
            <a:r>
              <a:rPr lang="hu-HU" sz="1900" dirty="0">
                <a:solidFill>
                  <a:srgbClr val="2B2E83"/>
                </a:solidFill>
              </a:rPr>
              <a:t> </a:t>
            </a:r>
            <a:r>
              <a:rPr lang="hu-HU" sz="1900" dirty="0" err="1">
                <a:solidFill>
                  <a:srgbClr val="2B2E83"/>
                </a:solidFill>
              </a:rPr>
              <a:t>some</a:t>
            </a:r>
            <a:r>
              <a:rPr lang="hu-HU" sz="1900" dirty="0">
                <a:solidFill>
                  <a:srgbClr val="2B2E83"/>
                </a:solidFill>
              </a:rPr>
              <a:t> </a:t>
            </a:r>
            <a:r>
              <a:rPr lang="hu-HU" sz="1900" dirty="0" err="1">
                <a:solidFill>
                  <a:srgbClr val="2B2E83"/>
                </a:solidFill>
              </a:rPr>
              <a:t>stations</a:t>
            </a:r>
            <a:r>
              <a:rPr lang="en-US" sz="1900" dirty="0">
                <a:solidFill>
                  <a:srgbClr val="2B2E83"/>
                </a:solidFill>
              </a:rPr>
              <a:t>) temperature data are available in books (e.g. yearbooks), which contain mean temperature data for all stations in Austria.</a:t>
            </a:r>
            <a:endParaRPr lang="hu-HU" sz="1900" dirty="0">
              <a:solidFill>
                <a:srgbClr val="2B2E83"/>
              </a:solidFill>
            </a:endParaRPr>
          </a:p>
          <a:p>
            <a:pPr lvl="0"/>
            <a:r>
              <a:rPr lang="hu-HU" sz="1900" dirty="0">
                <a:solidFill>
                  <a:srgbClr val="2B2E83"/>
                </a:solidFill>
              </a:rPr>
              <a:t>R</a:t>
            </a:r>
            <a:r>
              <a:rPr lang="en-US" sz="1900" dirty="0" err="1">
                <a:solidFill>
                  <a:srgbClr val="2B2E83"/>
                </a:solidFill>
              </a:rPr>
              <a:t>ecently</a:t>
            </a:r>
            <a:r>
              <a:rPr lang="en-US" sz="1900" dirty="0">
                <a:solidFill>
                  <a:srgbClr val="2B2E83"/>
                </a:solidFill>
              </a:rPr>
              <a:t>, all the monthly </a:t>
            </a:r>
            <a:r>
              <a:rPr lang="hu-HU" sz="1900" dirty="0" err="1">
                <a:solidFill>
                  <a:srgbClr val="2B2E83"/>
                </a:solidFill>
              </a:rPr>
              <a:t>mean</a:t>
            </a:r>
            <a:r>
              <a:rPr lang="hu-HU" sz="1900" dirty="0">
                <a:solidFill>
                  <a:srgbClr val="2B2E83"/>
                </a:solidFill>
              </a:rPr>
              <a:t> </a:t>
            </a:r>
            <a:r>
              <a:rPr lang="hu-HU" sz="1900" dirty="0" err="1">
                <a:solidFill>
                  <a:srgbClr val="2B2E83"/>
                </a:solidFill>
              </a:rPr>
              <a:t>temperature</a:t>
            </a:r>
            <a:r>
              <a:rPr lang="en-US" sz="1900" dirty="0">
                <a:solidFill>
                  <a:srgbClr val="2B2E83"/>
                </a:solidFill>
              </a:rPr>
              <a:t> data have been collected from </a:t>
            </a:r>
            <a:r>
              <a:rPr lang="hu-HU" sz="1900" dirty="0">
                <a:solidFill>
                  <a:srgbClr val="2B2E83"/>
                </a:solidFill>
              </a:rPr>
              <a:t>1851</a:t>
            </a:r>
            <a:r>
              <a:rPr lang="en-US" sz="1900" dirty="0">
                <a:solidFill>
                  <a:srgbClr val="2B2E83"/>
                </a:solidFill>
              </a:rPr>
              <a:t> to 19</a:t>
            </a:r>
            <a:r>
              <a:rPr lang="hu-HU" sz="1900" dirty="0">
                <a:solidFill>
                  <a:srgbClr val="2B2E83"/>
                </a:solidFill>
              </a:rPr>
              <a:t>50</a:t>
            </a:r>
            <a:r>
              <a:rPr lang="en-US" sz="1900" dirty="0">
                <a:solidFill>
                  <a:srgbClr val="2B2E83"/>
                </a:solidFill>
              </a:rPr>
              <a:t>, which have not yet been </a:t>
            </a:r>
            <a:r>
              <a:rPr lang="hu-HU" sz="1900" dirty="0" err="1">
                <a:solidFill>
                  <a:srgbClr val="2B2E83"/>
                </a:solidFill>
              </a:rPr>
              <a:t>available</a:t>
            </a:r>
            <a:r>
              <a:rPr lang="hu-HU" sz="1900" dirty="0">
                <a:solidFill>
                  <a:srgbClr val="2B2E83"/>
                </a:solidFill>
              </a:rPr>
              <a:t> in Data </a:t>
            </a:r>
            <a:r>
              <a:rPr lang="hu-HU" sz="1900" dirty="0" err="1">
                <a:solidFill>
                  <a:srgbClr val="2B2E83"/>
                </a:solidFill>
              </a:rPr>
              <a:t>Hub</a:t>
            </a:r>
            <a:r>
              <a:rPr lang="en-US" sz="1900" dirty="0">
                <a:solidFill>
                  <a:srgbClr val="2B2E83"/>
                </a:solidFill>
              </a:rPr>
              <a:t>. </a:t>
            </a:r>
            <a:endParaRPr kumimoji="0" lang="hu-HU" sz="1900" b="0" i="0" u="none" strike="noStrike" kern="1200" cap="none" spc="0" normalizeH="0" baseline="0" noProof="0" dirty="0">
              <a:ln>
                <a:noFill/>
              </a:ln>
              <a:solidFill>
                <a:srgbClr val="2B2E83"/>
              </a:solidFill>
              <a:effectLst/>
              <a:uLnTx/>
              <a:uFillTx/>
            </a:endParaRPr>
          </a:p>
        </p:txBody>
      </p:sp>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399" y="82354"/>
            <a:ext cx="3357505" cy="4476673"/>
          </a:xfrm>
          <a:prstGeom prst="rect">
            <a:avLst/>
          </a:prstGeom>
        </p:spPr>
      </p:pic>
      <p:pic>
        <p:nvPicPr>
          <p:cNvPr id="4" name="Kép 3"/>
          <p:cNvPicPr>
            <a:picLocks noChangeAspect="1"/>
          </p:cNvPicPr>
          <p:nvPr/>
        </p:nvPicPr>
        <p:blipFill rotWithShape="1">
          <a:blip r:embed="rId5">
            <a:extLst>
              <a:ext uri="{28A0092B-C50C-407E-A947-70E740481C1C}">
                <a14:useLocalDpi xmlns:a14="http://schemas.microsoft.com/office/drawing/2010/main" val="0"/>
              </a:ext>
            </a:extLst>
          </a:blip>
          <a:srcRect l="7638" t="7975" r="22865" b="32491"/>
          <a:stretch/>
        </p:blipFill>
        <p:spPr>
          <a:xfrm>
            <a:off x="7627474" y="2373955"/>
            <a:ext cx="4148255" cy="2665142"/>
          </a:xfrm>
          <a:prstGeom prst="rect">
            <a:avLst/>
          </a:prstGeom>
        </p:spPr>
      </p:pic>
      <p:pic>
        <p:nvPicPr>
          <p:cNvPr id="7" name="Kép 6" descr="A képen szöveg, könyv, papír, Publikáció látható&#10;&#10;Előfordulhat, hogy az AI által létrehozott tartalom helytelen.">
            <a:extLst>
              <a:ext uri="{FF2B5EF4-FFF2-40B4-BE49-F238E27FC236}">
                <a16:creationId xmlns:a16="http://schemas.microsoft.com/office/drawing/2014/main" id="{0721A9F8-8C7D-9AC6-9EFB-68AEA398F415}"/>
              </a:ext>
            </a:extLst>
          </p:cNvPr>
          <p:cNvPicPr>
            <a:picLocks noChangeAspect="1"/>
          </p:cNvPicPr>
          <p:nvPr/>
        </p:nvPicPr>
        <p:blipFill>
          <a:blip r:embed="rId6"/>
          <a:srcRect l="13470" t="6652" r="47625" b="67807"/>
          <a:stretch>
            <a:fillRect/>
          </a:stretch>
        </p:blipFill>
        <p:spPr>
          <a:xfrm>
            <a:off x="4698044" y="4385041"/>
            <a:ext cx="4790625" cy="2358768"/>
          </a:xfrm>
          <a:prstGeom prst="rect">
            <a:avLst/>
          </a:prstGeom>
        </p:spPr>
      </p:pic>
      <p:pic>
        <p:nvPicPr>
          <p:cNvPr id="5" name="Kép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6209" y="4233053"/>
            <a:ext cx="3254952" cy="2510756"/>
          </a:xfrm>
          <a:prstGeom prst="rect">
            <a:avLst/>
          </a:prstGeom>
        </p:spPr>
      </p:pic>
      <p:sp>
        <p:nvSpPr>
          <p:cNvPr id="16" name="Tartalom helye 2"/>
          <p:cNvSpPr txBox="1">
            <a:spLocks/>
          </p:cNvSpPr>
          <p:nvPr/>
        </p:nvSpPr>
        <p:spPr>
          <a:xfrm>
            <a:off x="43552" y="3930271"/>
            <a:ext cx="4915644" cy="2358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900" dirty="0">
                <a:solidFill>
                  <a:srgbClr val="2B2E83"/>
                </a:solidFill>
              </a:rPr>
              <a:t>Three yearbooks were missing from our library; thank you to Geosphere Austria for the scanned copies</a:t>
            </a:r>
            <a:r>
              <a:rPr lang="hu-HU" sz="1900" dirty="0">
                <a:solidFill>
                  <a:srgbClr val="2B2E83"/>
                </a:solidFill>
              </a:rPr>
              <a:t>.</a:t>
            </a:r>
          </a:p>
          <a:p>
            <a:pPr marL="0" lvl="0" indent="0">
              <a:buNone/>
            </a:pPr>
            <a:r>
              <a:rPr lang="hu-HU" sz="1900" b="1" dirty="0" err="1">
                <a:solidFill>
                  <a:srgbClr val="2B2E83"/>
                </a:solidFill>
              </a:rPr>
              <a:t>Calculation</a:t>
            </a:r>
            <a:r>
              <a:rPr lang="hu-HU" sz="1900" b="1" dirty="0">
                <a:solidFill>
                  <a:srgbClr val="2B2E83"/>
                </a:solidFill>
              </a:rPr>
              <a:t> of </a:t>
            </a:r>
            <a:r>
              <a:rPr lang="hu-HU" sz="1900" b="1" dirty="0" err="1">
                <a:solidFill>
                  <a:srgbClr val="2B2E83"/>
                </a:solidFill>
              </a:rPr>
              <a:t>mean</a:t>
            </a:r>
            <a:r>
              <a:rPr lang="hu-HU" sz="1900" b="1" dirty="0">
                <a:solidFill>
                  <a:srgbClr val="2B2E83"/>
                </a:solidFill>
              </a:rPr>
              <a:t> </a:t>
            </a:r>
            <a:r>
              <a:rPr lang="hu-HU" sz="1900" b="1" dirty="0" err="1">
                <a:solidFill>
                  <a:srgbClr val="2B2E83"/>
                </a:solidFill>
              </a:rPr>
              <a:t>temperature</a:t>
            </a:r>
            <a:r>
              <a:rPr lang="hu-HU" sz="1900" b="1" dirty="0">
                <a:solidFill>
                  <a:srgbClr val="2B2E83"/>
                </a:solidFill>
              </a:rPr>
              <a:t>:</a:t>
            </a:r>
          </a:p>
          <a:p>
            <a:pPr marL="0" lvl="0" indent="0">
              <a:buNone/>
            </a:pPr>
            <a:r>
              <a:rPr lang="hu-HU" sz="1900" dirty="0" err="1">
                <a:solidFill>
                  <a:srgbClr val="2B2E83"/>
                </a:solidFill>
              </a:rPr>
              <a:t>Before</a:t>
            </a:r>
            <a:r>
              <a:rPr lang="hu-HU" sz="1900" dirty="0">
                <a:solidFill>
                  <a:srgbClr val="2B2E83"/>
                </a:solidFill>
              </a:rPr>
              <a:t> 1971: (T07+T14+2×T21)/4</a:t>
            </a:r>
          </a:p>
          <a:p>
            <a:pPr marL="0" lvl="0" indent="0">
              <a:buNone/>
            </a:pPr>
            <a:r>
              <a:rPr lang="hu-HU" sz="1900" dirty="0" err="1">
                <a:solidFill>
                  <a:srgbClr val="2B2E83"/>
                </a:solidFill>
              </a:rPr>
              <a:t>From</a:t>
            </a:r>
            <a:r>
              <a:rPr lang="hu-HU" sz="1900" dirty="0">
                <a:solidFill>
                  <a:srgbClr val="2B2E83"/>
                </a:solidFill>
              </a:rPr>
              <a:t> 1971: (T07+T19+Tmin+Tmax)/4</a:t>
            </a:r>
          </a:p>
        </p:txBody>
      </p:sp>
    </p:spTree>
    <p:extLst>
      <p:ext uri="{BB962C8B-B14F-4D97-AF65-F5344CB8AC3E}">
        <p14:creationId xmlns:p14="http://schemas.microsoft.com/office/powerpoint/2010/main" val="1129975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10529217" cy="90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Creation of the ATCLIM database</a:t>
            </a:r>
            <a:endParaRPr kumimoji="0" lang="en-US" sz="3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hu-HU" sz="2000" dirty="0">
                <a:solidFill>
                  <a:srgbClr val="002060"/>
                </a:solidFill>
              </a:rPr>
              <a:t>I.: </a:t>
            </a:r>
            <a:r>
              <a:rPr lang="hu-HU" sz="2000" dirty="0" err="1">
                <a:solidFill>
                  <a:srgbClr val="002060"/>
                </a:solidFill>
              </a:rPr>
              <a:t>Collecting</a:t>
            </a:r>
            <a:r>
              <a:rPr lang="hu-HU" sz="2000" dirty="0">
                <a:solidFill>
                  <a:srgbClr val="002060"/>
                </a:solidFill>
              </a:rPr>
              <a:t> of </a:t>
            </a:r>
            <a:r>
              <a:rPr lang="hu-HU" sz="2000" dirty="0" err="1">
                <a:solidFill>
                  <a:srgbClr val="002060"/>
                </a:solidFill>
              </a:rPr>
              <a:t>the</a:t>
            </a:r>
            <a:r>
              <a:rPr lang="hu-HU" sz="2000" dirty="0">
                <a:solidFill>
                  <a:srgbClr val="002060"/>
                </a:solidFill>
              </a:rPr>
              <a:t> </a:t>
            </a:r>
            <a:r>
              <a:rPr lang="hu-HU" sz="2000" dirty="0" err="1">
                <a:solidFill>
                  <a:srgbClr val="002060"/>
                </a:solidFill>
              </a:rPr>
              <a:t>data</a:t>
            </a:r>
            <a:r>
              <a:rPr lang="hu-HU" sz="2000" dirty="0">
                <a:solidFill>
                  <a:srgbClr val="002060"/>
                </a:solidFill>
              </a:rPr>
              <a:t> series</a:t>
            </a:r>
          </a:p>
          <a:p>
            <a:pPr marL="0" lvl="0" indent="0">
              <a:buNone/>
            </a:pPr>
            <a:r>
              <a:rPr kumimoji="0" lang="hu-HU" sz="2000" b="1" i="0" u="none" strike="noStrike" kern="1200" cap="none" spc="0" normalizeH="0" baseline="0" noProof="0" dirty="0">
                <a:ln>
                  <a:noFill/>
                </a:ln>
                <a:solidFill>
                  <a:srgbClr val="002060"/>
                </a:solidFill>
                <a:effectLst/>
                <a:uLnTx/>
                <a:uFillTx/>
              </a:rPr>
              <a:t>II.:</a:t>
            </a:r>
            <a:r>
              <a:rPr lang="hu-HU" sz="2000" b="1" dirty="0">
                <a:solidFill>
                  <a:srgbClr val="002060"/>
                </a:solidFill>
              </a:rPr>
              <a:t> </a:t>
            </a:r>
            <a:r>
              <a:rPr lang="hu-HU" sz="2000" b="1" dirty="0" err="1">
                <a:solidFill>
                  <a:srgbClr val="002060"/>
                </a:solidFill>
              </a:rPr>
              <a:t>Station</a:t>
            </a:r>
            <a:r>
              <a:rPr lang="hu-HU" sz="2000" b="1" dirty="0">
                <a:solidFill>
                  <a:srgbClr val="002060"/>
                </a:solidFill>
              </a:rPr>
              <a:t> </a:t>
            </a:r>
            <a:r>
              <a:rPr lang="hu-HU" sz="2000" b="1" dirty="0" err="1">
                <a:solidFill>
                  <a:srgbClr val="002060"/>
                </a:solidFill>
              </a:rPr>
              <a:t>systems</a:t>
            </a:r>
            <a:r>
              <a:rPr lang="hu-HU" sz="2000" b="1" dirty="0">
                <a:solidFill>
                  <a:srgbClr val="002060"/>
                </a:solidFill>
              </a:rPr>
              <a:t> </a:t>
            </a:r>
            <a:r>
              <a:rPr lang="hu-HU" sz="2000" b="1" dirty="0" err="1">
                <a:solidFill>
                  <a:srgbClr val="002060"/>
                </a:solidFill>
              </a:rPr>
              <a:t>for</a:t>
            </a:r>
            <a:r>
              <a:rPr lang="hu-HU" sz="2000" b="1" dirty="0">
                <a:solidFill>
                  <a:srgbClr val="002060"/>
                </a:solidFill>
              </a:rPr>
              <a:t> </a:t>
            </a:r>
            <a:r>
              <a:rPr lang="hu-HU" sz="2000" b="1" dirty="0" err="1">
                <a:solidFill>
                  <a:srgbClr val="002060"/>
                </a:solidFill>
              </a:rPr>
              <a:t>homogenization</a:t>
            </a:r>
            <a:r>
              <a:rPr lang="hu-HU" sz="2000" b="1" dirty="0">
                <a:solidFill>
                  <a:srgbClr val="002060"/>
                </a:solidFill>
              </a:rPr>
              <a:t> (</a:t>
            </a:r>
            <a:r>
              <a:rPr lang="hu-HU" sz="2000" b="1" dirty="0" err="1">
                <a:solidFill>
                  <a:srgbClr val="002060"/>
                </a:solidFill>
              </a:rPr>
              <a:t>monthly</a:t>
            </a:r>
            <a:r>
              <a:rPr lang="hu-HU" sz="2000" b="1" dirty="0">
                <a:solidFill>
                  <a:srgbClr val="002060"/>
                </a:solidFill>
              </a:rPr>
              <a:t> and </a:t>
            </a:r>
            <a:r>
              <a:rPr lang="hu-HU" sz="2000" b="1" dirty="0" err="1">
                <a:solidFill>
                  <a:srgbClr val="002060"/>
                </a:solidFill>
              </a:rPr>
              <a:t>daily</a:t>
            </a:r>
            <a:r>
              <a:rPr lang="hu-HU" sz="2000" b="1" dirty="0">
                <a:solidFill>
                  <a:srgbClr val="002060"/>
                </a:solidFill>
              </a:rPr>
              <a:t>)</a:t>
            </a:r>
            <a:endParaRPr kumimoji="0" lang="en-US" sz="2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19461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628A-DB5E-DF9F-C1A3-C02A7A658CEB}"/>
            </a:ext>
          </a:extLst>
        </p:cNvPr>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31" y="3044992"/>
            <a:ext cx="5760000" cy="3121548"/>
          </a:xfrm>
          <a:prstGeom prst="rect">
            <a:avLst/>
          </a:prstGeom>
        </p:spPr>
      </p:pic>
      <p:pic>
        <p:nvPicPr>
          <p:cNvPr id="2" name="Kép 1">
            <a:extLst>
              <a:ext uri="{FF2B5EF4-FFF2-40B4-BE49-F238E27FC236}">
                <a16:creationId xmlns:a16="http://schemas.microsoft.com/office/drawing/2014/main" id="{33003CB0-9C0A-D4F6-FC2E-3D3F15DEF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pic>
        <p:nvPicPr>
          <p:cNvPr id="11" name="Kép 10">
            <a:extLst>
              <a:ext uri="{FF2B5EF4-FFF2-40B4-BE49-F238E27FC236}">
                <a16:creationId xmlns:a16="http://schemas.microsoft.com/office/drawing/2014/main" id="{BD2F5570-F9C6-C7E2-BA65-71CBE47E8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4" y="6401773"/>
            <a:ext cx="1377822" cy="393742"/>
          </a:xfrm>
          <a:prstGeom prst="rect">
            <a:avLst/>
          </a:prstGeom>
        </p:spPr>
      </p:pic>
      <p:sp>
        <p:nvSpPr>
          <p:cNvPr id="12" name="Cím 1">
            <a:extLst>
              <a:ext uri="{FF2B5EF4-FFF2-40B4-BE49-F238E27FC236}">
                <a16:creationId xmlns:a16="http://schemas.microsoft.com/office/drawing/2014/main" id="{2BCE20EC-9EB9-126B-5E59-70DFDC69AFB4}"/>
              </a:ext>
            </a:extLst>
          </p:cNvPr>
          <p:cNvSpPr txBox="1">
            <a:spLocks/>
          </p:cNvSpPr>
          <p:nvPr/>
        </p:nvSpPr>
        <p:spPr>
          <a:xfrm>
            <a:off x="332070" y="0"/>
            <a:ext cx="8600057" cy="9033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292C7E"/>
                </a:solidFill>
                <a:latin typeface="Century Gothic" panose="020B0502020202020204" pitchFamily="34" charset="0"/>
                <a:ea typeface="+mj-ea"/>
                <a:cs typeface="+mj-cs"/>
              </a:defRPr>
            </a:lvl1pPr>
          </a:lstStyle>
          <a:p>
            <a:pPr lvl="0">
              <a:defRPr/>
            </a:pPr>
            <a:r>
              <a:rPr lang="en-US" sz="3800" dirty="0">
                <a:solidFill>
                  <a:srgbClr val="002060"/>
                </a:solidFill>
              </a:rPr>
              <a:t>II.: </a:t>
            </a:r>
            <a:r>
              <a:rPr lang="hu-HU" sz="3800" dirty="0">
                <a:solidFill>
                  <a:srgbClr val="002060"/>
                </a:solidFill>
              </a:rPr>
              <a:t>S</a:t>
            </a:r>
            <a:r>
              <a:rPr lang="en-US" sz="3800" dirty="0" err="1">
                <a:solidFill>
                  <a:srgbClr val="002060"/>
                </a:solidFill>
              </a:rPr>
              <a:t>tation</a:t>
            </a:r>
            <a:r>
              <a:rPr lang="en-US" sz="3800" dirty="0">
                <a:solidFill>
                  <a:srgbClr val="002060"/>
                </a:solidFill>
              </a:rPr>
              <a:t> systems for homogenization</a:t>
            </a:r>
          </a:p>
        </p:txBody>
      </p:sp>
      <p:sp>
        <p:nvSpPr>
          <p:cNvPr id="13" name="Tartalom helye 2">
            <a:extLst>
              <a:ext uri="{FF2B5EF4-FFF2-40B4-BE49-F238E27FC236}">
                <a16:creationId xmlns:a16="http://schemas.microsoft.com/office/drawing/2014/main" id="{90E30EAB-E88F-D9BF-53C9-69CAC4D4200E}"/>
              </a:ext>
            </a:extLst>
          </p:cNvPr>
          <p:cNvSpPr txBox="1">
            <a:spLocks/>
          </p:cNvSpPr>
          <p:nvPr/>
        </p:nvSpPr>
        <p:spPr>
          <a:xfrm>
            <a:off x="332070" y="903322"/>
            <a:ext cx="10529217" cy="5643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rgbClr val="292C7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92C7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92C7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92C7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u-HU" sz="2000" noProof="0" dirty="0" err="1">
                <a:solidFill>
                  <a:srgbClr val="002060"/>
                </a:solidFill>
              </a:rPr>
              <a:t>Homogenization</a:t>
            </a:r>
            <a:r>
              <a:rPr lang="hu-HU" sz="2000" noProof="0" dirty="0">
                <a:solidFill>
                  <a:srgbClr val="002060"/>
                </a:solidFill>
              </a:rPr>
              <a:t> of </a:t>
            </a:r>
            <a:r>
              <a:rPr lang="hu-HU" sz="2000" noProof="0" dirty="0" err="1">
                <a:solidFill>
                  <a:srgbClr val="002060"/>
                </a:solidFill>
              </a:rPr>
              <a:t>monthly</a:t>
            </a:r>
            <a:r>
              <a:rPr lang="hu-HU" sz="2000" noProof="0" dirty="0">
                <a:solidFill>
                  <a:srgbClr val="002060"/>
                </a:solidFill>
              </a:rPr>
              <a:t> series in 6 </a:t>
            </a:r>
            <a:r>
              <a:rPr lang="hu-HU" sz="2000" noProof="0" dirty="0" err="1">
                <a:solidFill>
                  <a:srgbClr val="002060"/>
                </a:solidFill>
              </a:rPr>
              <a:t>steps</a:t>
            </a:r>
            <a:r>
              <a:rPr lang="hu-HU" sz="2000" noProof="0" dirty="0">
                <a:solidFill>
                  <a:srgbClr val="002060"/>
                </a:solidFill>
              </a:rPr>
              <a:t>  (</a:t>
            </a:r>
            <a:r>
              <a:rPr lang="hu-HU" sz="2000" noProof="0" dirty="0" err="1">
                <a:solidFill>
                  <a:srgbClr val="002060"/>
                </a:solidFill>
              </a:rPr>
              <a:t>MASHm</a:t>
            </a:r>
            <a:r>
              <a:rPr lang="hu-HU" sz="2000" noProof="0" dirty="0">
                <a:solidFill>
                  <a:srgbClr val="002060"/>
                </a:solidFill>
              </a:rPr>
              <a:t> </a:t>
            </a:r>
            <a:r>
              <a:rPr lang="hu-HU" sz="2000" noProof="0" dirty="0" err="1">
                <a:solidFill>
                  <a:srgbClr val="002060"/>
                </a:solidFill>
              </a:rPr>
              <a:t>systems</a:t>
            </a:r>
            <a:r>
              <a:rPr lang="hu-HU" sz="2000" noProof="0" dirty="0">
                <a:solidFill>
                  <a:srgbClr val="002060"/>
                </a:solidFill>
              </a:rPr>
              <a:t>)</a:t>
            </a:r>
          </a:p>
          <a:p>
            <a:r>
              <a:rPr kumimoji="0" lang="hu-HU" sz="2000" b="0" i="0" u="none" strike="noStrike" kern="1200" cap="none" spc="0" normalizeH="0" baseline="0" dirty="0" err="1">
                <a:ln>
                  <a:noFill/>
                </a:ln>
                <a:solidFill>
                  <a:srgbClr val="002060"/>
                </a:solidFill>
                <a:effectLst/>
                <a:uLnTx/>
                <a:uFillTx/>
              </a:rPr>
              <a:t>Homogenization</a:t>
            </a:r>
            <a:r>
              <a:rPr kumimoji="0" lang="hu-HU" sz="2000" b="0" i="0" u="none" strike="noStrike" kern="1200" cap="none" spc="0" normalizeH="0" dirty="0">
                <a:ln>
                  <a:noFill/>
                </a:ln>
                <a:solidFill>
                  <a:srgbClr val="002060"/>
                </a:solidFill>
                <a:effectLst/>
                <a:uLnTx/>
                <a:uFillTx/>
              </a:rPr>
              <a:t> of </a:t>
            </a:r>
            <a:r>
              <a:rPr kumimoji="0" lang="hu-HU" sz="2000" b="0" i="0" u="none" strike="noStrike" kern="1200" cap="none" spc="0" normalizeH="0" dirty="0" err="1">
                <a:ln>
                  <a:noFill/>
                </a:ln>
                <a:solidFill>
                  <a:srgbClr val="002060"/>
                </a:solidFill>
                <a:effectLst/>
                <a:uLnTx/>
                <a:uFillTx/>
              </a:rPr>
              <a:t>daily</a:t>
            </a:r>
            <a:r>
              <a:rPr kumimoji="0" lang="hu-HU" sz="2000" b="0" i="0" u="none" strike="noStrike" kern="1200" cap="none" spc="0" normalizeH="0" dirty="0">
                <a:ln>
                  <a:noFill/>
                </a:ln>
                <a:solidFill>
                  <a:srgbClr val="002060"/>
                </a:solidFill>
                <a:effectLst/>
                <a:uLnTx/>
                <a:uFillTx/>
              </a:rPr>
              <a:t> series in 5 </a:t>
            </a:r>
            <a:r>
              <a:rPr kumimoji="0" lang="hu-HU" sz="2000" b="0" i="0" u="none" strike="noStrike" kern="1200" cap="none" spc="0" normalizeH="0" dirty="0" err="1">
                <a:ln>
                  <a:noFill/>
                </a:ln>
                <a:solidFill>
                  <a:srgbClr val="002060"/>
                </a:solidFill>
                <a:effectLst/>
                <a:uLnTx/>
                <a:uFillTx/>
              </a:rPr>
              <a:t>steps</a:t>
            </a:r>
            <a:r>
              <a:rPr kumimoji="0" lang="hu-HU" sz="2000" b="0" i="0" u="none" strike="noStrike" kern="1200" cap="none" spc="0" normalizeH="0" dirty="0">
                <a:ln>
                  <a:noFill/>
                </a:ln>
                <a:solidFill>
                  <a:srgbClr val="002060"/>
                </a:solidFill>
                <a:effectLst/>
                <a:uLnTx/>
                <a:uFillTx/>
              </a:rPr>
              <a:t> (</a:t>
            </a:r>
            <a:r>
              <a:rPr kumimoji="0" lang="hu-HU" sz="2000" b="0" i="0" u="none" strike="noStrike" kern="1200" cap="none" spc="0" normalizeH="0" dirty="0" err="1">
                <a:ln>
                  <a:noFill/>
                </a:ln>
                <a:solidFill>
                  <a:srgbClr val="002060"/>
                </a:solidFill>
                <a:effectLst/>
                <a:uLnTx/>
                <a:uFillTx/>
              </a:rPr>
              <a:t>MASHd</a:t>
            </a:r>
            <a:r>
              <a:rPr lang="hu-HU" sz="2000" dirty="0">
                <a:solidFill>
                  <a:srgbClr val="002060"/>
                </a:solidFill>
              </a:rPr>
              <a:t> </a:t>
            </a:r>
            <a:r>
              <a:rPr lang="hu-HU" sz="2000" dirty="0" err="1">
                <a:solidFill>
                  <a:srgbClr val="002060"/>
                </a:solidFill>
              </a:rPr>
              <a:t>systems</a:t>
            </a:r>
            <a:r>
              <a:rPr lang="hu-HU" sz="2000" dirty="0">
                <a:solidFill>
                  <a:srgbClr val="002060"/>
                </a:solidFill>
              </a:rPr>
              <a:t>)</a:t>
            </a:r>
          </a:p>
          <a:p>
            <a:r>
              <a:rPr kumimoji="0" lang="hu-HU" sz="2000" b="0" i="0" u="none" strike="noStrike" kern="1200" cap="none" spc="0" normalizeH="0" dirty="0">
                <a:ln>
                  <a:noFill/>
                </a:ln>
                <a:solidFill>
                  <a:srgbClr val="002060"/>
                </a:solidFill>
                <a:effectLst/>
                <a:uLnTx/>
                <a:uFillTx/>
              </a:rPr>
              <a:t>The </a:t>
            </a:r>
            <a:r>
              <a:rPr lang="hu-HU" sz="2000" dirty="0" err="1">
                <a:solidFill>
                  <a:srgbClr val="002060"/>
                </a:solidFill>
              </a:rPr>
              <a:t>daily</a:t>
            </a:r>
            <a:r>
              <a:rPr lang="hu-HU" sz="2000" dirty="0">
                <a:solidFill>
                  <a:srgbClr val="002060"/>
                </a:solidFill>
              </a:rPr>
              <a:t> </a:t>
            </a:r>
            <a:r>
              <a:rPr lang="hu-HU" sz="2000" dirty="0" err="1">
                <a:solidFill>
                  <a:srgbClr val="002060"/>
                </a:solidFill>
              </a:rPr>
              <a:t>homogenization</a:t>
            </a:r>
            <a:r>
              <a:rPr lang="hu-HU" sz="2000" dirty="0">
                <a:solidFill>
                  <a:srgbClr val="002060"/>
                </a:solidFill>
              </a:rPr>
              <a:t> </a:t>
            </a:r>
            <a:r>
              <a:rPr kumimoji="0" lang="hu-HU" sz="2000" b="0" i="0" u="none" strike="noStrike" kern="1200" cap="none" spc="0" normalizeH="0" dirty="0" err="1">
                <a:ln>
                  <a:noFill/>
                </a:ln>
                <a:solidFill>
                  <a:srgbClr val="002060"/>
                </a:solidFill>
                <a:effectLst/>
                <a:uLnTx/>
                <a:uFillTx/>
              </a:rPr>
              <a:t>based</a:t>
            </a:r>
            <a:r>
              <a:rPr kumimoji="0" lang="hu-HU" sz="2000" b="0" i="0" u="none" strike="noStrike" kern="1200" cap="none" spc="0" normalizeH="0" dirty="0">
                <a:ln>
                  <a:noFill/>
                </a:ln>
                <a:solidFill>
                  <a:srgbClr val="002060"/>
                </a:solidFill>
                <a:effectLst/>
                <a:uLnTx/>
                <a:uFillTx/>
              </a:rPr>
              <a:t> </a:t>
            </a:r>
            <a:r>
              <a:rPr kumimoji="0" lang="hu-HU" sz="2000" b="0" i="0" u="none" strike="noStrike" kern="1200" cap="none" spc="0" normalizeH="0" dirty="0" err="1">
                <a:ln>
                  <a:noFill/>
                </a:ln>
                <a:solidFill>
                  <a:srgbClr val="002060"/>
                </a:solidFill>
                <a:effectLst/>
                <a:uLnTx/>
                <a:uFillTx/>
              </a:rPr>
              <a:t>on</a:t>
            </a:r>
            <a:r>
              <a:rPr kumimoji="0" lang="hu-HU" sz="2000" b="0" i="0" u="none" strike="noStrike" kern="1200" cap="none" spc="0" normalizeH="0" dirty="0">
                <a:ln>
                  <a:noFill/>
                </a:ln>
                <a:solidFill>
                  <a:srgbClr val="002060"/>
                </a:solidFill>
                <a:effectLst/>
                <a:uLnTx/>
                <a:uFillTx/>
              </a:rPr>
              <a:t> </a:t>
            </a:r>
            <a:r>
              <a:rPr kumimoji="0" lang="hu-HU" sz="2000" b="0" i="0" u="none" strike="noStrike" kern="1200" cap="none" spc="0" normalizeH="0" dirty="0" err="1">
                <a:ln>
                  <a:noFill/>
                </a:ln>
                <a:solidFill>
                  <a:srgbClr val="002060"/>
                </a:solidFill>
                <a:effectLst/>
                <a:uLnTx/>
                <a:uFillTx/>
              </a:rPr>
              <a:t>MASHm</a:t>
            </a:r>
            <a:r>
              <a:rPr kumimoji="0" lang="hu-HU" sz="2000" b="0" i="0" u="none" strike="noStrike" kern="1200" cap="none" spc="0" normalizeH="0" dirty="0">
                <a:ln>
                  <a:noFill/>
                </a:ln>
                <a:solidFill>
                  <a:srgbClr val="002060"/>
                </a:solidFill>
                <a:effectLst/>
                <a:uLnTx/>
                <a:uFillTx/>
              </a:rPr>
              <a:t> </a:t>
            </a:r>
            <a:r>
              <a:rPr kumimoji="0" lang="hu-HU" sz="2000" b="0" i="0" u="none" strike="noStrike" kern="1200" cap="none" spc="0" normalizeH="0" dirty="0" err="1">
                <a:ln>
                  <a:noFill/>
                </a:ln>
                <a:solidFill>
                  <a:srgbClr val="002060"/>
                </a:solidFill>
                <a:effectLst/>
                <a:uLnTx/>
                <a:uFillTx/>
              </a:rPr>
              <a:t>results</a:t>
            </a:r>
            <a:endParaRPr kumimoji="0" lang="hu-HU" sz="2000" b="0" i="0" u="none" strike="noStrike" kern="1200" cap="none" spc="0" normalizeH="0" dirty="0">
              <a:ln>
                <a:noFill/>
              </a:ln>
              <a:solidFill>
                <a:srgbClr val="002060"/>
              </a:solidFill>
              <a:effectLst/>
              <a:uLnTx/>
              <a:uFillTx/>
            </a:endParaRPr>
          </a:p>
          <a:p>
            <a:r>
              <a:rPr lang="en-US" sz="2000" dirty="0">
                <a:solidFill>
                  <a:srgbClr val="002060"/>
                </a:solidFill>
              </a:rPr>
              <a:t>From 1951, monthly</a:t>
            </a:r>
            <a:r>
              <a:rPr lang="hu-HU" sz="2000" dirty="0">
                <a:solidFill>
                  <a:srgbClr val="002060"/>
                </a:solidFill>
              </a:rPr>
              <a:t> (</a:t>
            </a:r>
            <a:r>
              <a:rPr lang="hu-HU" sz="2000" dirty="0" err="1">
                <a:solidFill>
                  <a:srgbClr val="002060"/>
                </a:solidFill>
              </a:rPr>
              <a:t>MASHm</a:t>
            </a:r>
            <a:r>
              <a:rPr lang="hu-HU" sz="2000" dirty="0">
                <a:solidFill>
                  <a:srgbClr val="002060"/>
                </a:solidFill>
              </a:rPr>
              <a:t>)</a:t>
            </a:r>
            <a:r>
              <a:rPr lang="en-US" sz="2000" dirty="0">
                <a:solidFill>
                  <a:srgbClr val="002060"/>
                </a:solidFill>
              </a:rPr>
              <a:t> and daily</a:t>
            </a:r>
            <a:r>
              <a:rPr lang="hu-HU" sz="2000" dirty="0">
                <a:solidFill>
                  <a:srgbClr val="002060"/>
                </a:solidFill>
              </a:rPr>
              <a:t> (</a:t>
            </a:r>
            <a:r>
              <a:rPr lang="hu-HU" sz="2000" dirty="0" err="1">
                <a:solidFill>
                  <a:srgbClr val="002060"/>
                </a:solidFill>
              </a:rPr>
              <a:t>MASHd</a:t>
            </a:r>
            <a:r>
              <a:rPr lang="hu-HU" sz="2000" dirty="0">
                <a:solidFill>
                  <a:srgbClr val="002060"/>
                </a:solidFill>
              </a:rPr>
              <a:t>)</a:t>
            </a:r>
            <a:r>
              <a:rPr lang="en-US" sz="2000" dirty="0">
                <a:solidFill>
                  <a:srgbClr val="002060"/>
                </a:solidFill>
              </a:rPr>
              <a:t> station systems are the same</a:t>
            </a:r>
            <a:r>
              <a:rPr kumimoji="0" lang="hu-HU" sz="2000" b="0" i="0" u="none" strike="noStrike" kern="1200" cap="none" spc="0" normalizeH="0" dirty="0">
                <a:ln>
                  <a:noFill/>
                </a:ln>
                <a:solidFill>
                  <a:srgbClr val="002060"/>
                </a:solidFill>
                <a:effectLst/>
                <a:uLnTx/>
                <a:uFillTx/>
              </a:rPr>
              <a:t> </a:t>
            </a:r>
            <a:endParaRPr kumimoji="0" lang="en-US" sz="2000" b="0" i="0" u="none" strike="noStrike" kern="1200" cap="none" spc="0" normalizeH="0" baseline="0" noProof="0" dirty="0">
              <a:ln>
                <a:noFill/>
              </a:ln>
              <a:solidFill>
                <a:srgbClr val="002060"/>
              </a:solidFill>
              <a:effectLst/>
              <a:uLnTx/>
              <a:uFillTx/>
            </a:endParaRPr>
          </a:p>
        </p:txBody>
      </p:sp>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931" y="3044992"/>
            <a:ext cx="5760000" cy="3121548"/>
          </a:xfrm>
          <a:prstGeom prst="rect">
            <a:avLst/>
          </a:prstGeom>
        </p:spPr>
      </p:pic>
      <p:sp>
        <p:nvSpPr>
          <p:cNvPr id="5" name="Szövegdoboz 4"/>
          <p:cNvSpPr txBox="1"/>
          <p:nvPr/>
        </p:nvSpPr>
        <p:spPr>
          <a:xfrm>
            <a:off x="360962" y="3283888"/>
            <a:ext cx="2086247" cy="1384995"/>
          </a:xfrm>
          <a:prstGeom prst="rect">
            <a:avLst/>
          </a:prstGeom>
          <a:noFill/>
        </p:spPr>
        <p:txBody>
          <a:bodyPr wrap="square" rtlCol="0">
            <a:spAutoFit/>
          </a:bodyPr>
          <a:lstStyle/>
          <a:p>
            <a:r>
              <a:rPr lang="hu-HU" sz="1400" dirty="0"/>
              <a:t>1851-2024: 35 </a:t>
            </a:r>
            <a:r>
              <a:rPr lang="hu-HU" sz="1400" dirty="0" err="1"/>
              <a:t>stations</a:t>
            </a:r>
            <a:endParaRPr lang="hu-HU" sz="1400" dirty="0"/>
          </a:p>
          <a:p>
            <a:r>
              <a:rPr lang="hu-HU" sz="1400" dirty="0"/>
              <a:t>1871-2024: 59 </a:t>
            </a:r>
            <a:r>
              <a:rPr lang="hu-HU" sz="1400" dirty="0" err="1"/>
              <a:t>stations</a:t>
            </a:r>
            <a:endParaRPr lang="hu-HU" sz="1400" dirty="0"/>
          </a:p>
          <a:p>
            <a:r>
              <a:rPr lang="hu-HU" sz="1400" dirty="0"/>
              <a:t>1881-2024: 93 </a:t>
            </a:r>
            <a:r>
              <a:rPr lang="hu-HU" sz="1400" dirty="0" err="1"/>
              <a:t>stations</a:t>
            </a:r>
            <a:endParaRPr lang="hu-HU" sz="1400" dirty="0"/>
          </a:p>
          <a:p>
            <a:r>
              <a:rPr lang="hu-HU" sz="1400" dirty="0"/>
              <a:t>1931-2024: 121 </a:t>
            </a:r>
            <a:r>
              <a:rPr lang="hu-HU" sz="1400" dirty="0" err="1"/>
              <a:t>stations</a:t>
            </a:r>
            <a:endParaRPr lang="hu-HU" sz="1400" dirty="0"/>
          </a:p>
          <a:p>
            <a:r>
              <a:rPr lang="hu-HU" sz="1400" dirty="0"/>
              <a:t>1951-2024: 147 </a:t>
            </a:r>
            <a:r>
              <a:rPr lang="hu-HU" sz="1400" dirty="0" err="1"/>
              <a:t>stations</a:t>
            </a:r>
            <a:endParaRPr lang="hu-HU" sz="1400" dirty="0"/>
          </a:p>
          <a:p>
            <a:r>
              <a:rPr lang="hu-HU" sz="1400" dirty="0"/>
              <a:t>1981-2024: 200 </a:t>
            </a:r>
            <a:r>
              <a:rPr lang="hu-HU" sz="1400" dirty="0" err="1"/>
              <a:t>stations</a:t>
            </a:r>
            <a:endParaRPr lang="hu-HU" sz="1400" dirty="0"/>
          </a:p>
        </p:txBody>
      </p:sp>
      <p:sp>
        <p:nvSpPr>
          <p:cNvPr id="9" name="Szövegdoboz 8"/>
          <p:cNvSpPr txBox="1"/>
          <p:nvPr/>
        </p:nvSpPr>
        <p:spPr>
          <a:xfrm>
            <a:off x="6425886" y="3391609"/>
            <a:ext cx="2078812" cy="1169551"/>
          </a:xfrm>
          <a:prstGeom prst="rect">
            <a:avLst/>
          </a:prstGeom>
          <a:noFill/>
        </p:spPr>
        <p:txBody>
          <a:bodyPr wrap="square" rtlCol="0">
            <a:spAutoFit/>
          </a:bodyPr>
          <a:lstStyle/>
          <a:p>
            <a:r>
              <a:rPr lang="hu-HU" sz="1400" dirty="0"/>
              <a:t>1851-2024: 10 </a:t>
            </a:r>
            <a:r>
              <a:rPr lang="hu-HU" sz="1400" dirty="0" err="1"/>
              <a:t>stations</a:t>
            </a:r>
            <a:endParaRPr lang="hu-HU" sz="1400" dirty="0"/>
          </a:p>
          <a:p>
            <a:r>
              <a:rPr lang="hu-HU" sz="1400" dirty="0"/>
              <a:t>1895-2024: 24 </a:t>
            </a:r>
            <a:r>
              <a:rPr lang="hu-HU" sz="1400" dirty="0" err="1"/>
              <a:t>stations</a:t>
            </a:r>
            <a:endParaRPr lang="hu-HU" sz="1400" dirty="0"/>
          </a:p>
          <a:p>
            <a:r>
              <a:rPr lang="hu-HU" sz="1400" dirty="0"/>
              <a:t>1936-2024: 81 </a:t>
            </a:r>
            <a:r>
              <a:rPr lang="hu-HU" sz="1400" dirty="0" err="1"/>
              <a:t>stations</a:t>
            </a:r>
            <a:endParaRPr lang="hu-HU" sz="1400" dirty="0"/>
          </a:p>
          <a:p>
            <a:r>
              <a:rPr lang="hu-HU" sz="1400" dirty="0"/>
              <a:t>1951-2024: 147 </a:t>
            </a:r>
            <a:r>
              <a:rPr lang="hu-HU" sz="1400" dirty="0" err="1"/>
              <a:t>stations</a:t>
            </a:r>
            <a:endParaRPr lang="hu-HU" sz="1400" dirty="0"/>
          </a:p>
          <a:p>
            <a:r>
              <a:rPr lang="hu-HU" sz="1400" dirty="0"/>
              <a:t>1981-2024: 200 </a:t>
            </a:r>
            <a:r>
              <a:rPr lang="hu-HU" sz="1400" dirty="0" err="1"/>
              <a:t>stations</a:t>
            </a:r>
            <a:endParaRPr lang="hu-HU" sz="1400" dirty="0"/>
          </a:p>
        </p:txBody>
      </p:sp>
      <p:sp>
        <p:nvSpPr>
          <p:cNvPr id="6" name="Szövegdoboz 5"/>
          <p:cNvSpPr txBox="1"/>
          <p:nvPr/>
        </p:nvSpPr>
        <p:spPr>
          <a:xfrm>
            <a:off x="2447209" y="3022277"/>
            <a:ext cx="1000082" cy="369332"/>
          </a:xfrm>
          <a:prstGeom prst="rect">
            <a:avLst/>
          </a:prstGeom>
          <a:noFill/>
        </p:spPr>
        <p:txBody>
          <a:bodyPr wrap="none" rtlCol="0">
            <a:spAutoFit/>
          </a:bodyPr>
          <a:lstStyle/>
          <a:p>
            <a:r>
              <a:rPr lang="hu-HU" b="1" dirty="0" err="1"/>
              <a:t>Monthly</a:t>
            </a:r>
            <a:endParaRPr lang="hu-HU" b="1" dirty="0"/>
          </a:p>
        </p:txBody>
      </p:sp>
      <p:sp>
        <p:nvSpPr>
          <p:cNvPr id="14" name="Szövegdoboz 13"/>
          <p:cNvSpPr txBox="1"/>
          <p:nvPr/>
        </p:nvSpPr>
        <p:spPr>
          <a:xfrm>
            <a:off x="8319787" y="3022277"/>
            <a:ext cx="665567" cy="369332"/>
          </a:xfrm>
          <a:prstGeom prst="rect">
            <a:avLst/>
          </a:prstGeom>
          <a:noFill/>
        </p:spPr>
        <p:txBody>
          <a:bodyPr wrap="none" rtlCol="0">
            <a:spAutoFit/>
          </a:bodyPr>
          <a:lstStyle/>
          <a:p>
            <a:r>
              <a:rPr lang="hu-HU" b="1" dirty="0"/>
              <a:t>Daily</a:t>
            </a:r>
          </a:p>
        </p:txBody>
      </p:sp>
    </p:spTree>
    <p:extLst>
      <p:ext uri="{BB962C8B-B14F-4D97-AF65-F5344CB8AC3E}">
        <p14:creationId xmlns:p14="http://schemas.microsoft.com/office/powerpoint/2010/main" val="925370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4537</TotalTime>
  <Words>2483</Words>
  <Application>Microsoft Office PowerPoint</Application>
  <PresentationFormat>Szélesvásznú</PresentationFormat>
  <Paragraphs>412</Paragraphs>
  <Slides>29</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29</vt:i4>
      </vt:variant>
    </vt:vector>
  </HeadingPairs>
  <TitlesOfParts>
    <vt:vector size="35" baseType="lpstr">
      <vt:lpstr>Arial</vt:lpstr>
      <vt:lpstr>Calibri</vt:lpstr>
      <vt:lpstr>Calibri Light</vt:lpstr>
      <vt:lpstr>Century Gothic</vt:lpstr>
      <vt:lpstr>Wingdings</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Spatial means of annual temperature in Austria</vt:lpstr>
      <vt:lpstr>Monthly, seasonal and annual extremes in spatial means from 1851 to 2024, and the 1851–1900 and 1991–2020 climate normals </vt:lpstr>
      <vt:lpstr>PowerPoint-bemutató</vt:lpstr>
      <vt:lpstr>Homogeneity of the ATCLIM and HISTALP station data series</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Erika Olivia Szentes</cp:lastModifiedBy>
  <cp:revision>144</cp:revision>
  <dcterms:created xsi:type="dcterms:W3CDTF">2018-10-25T13:55:37Z</dcterms:created>
  <dcterms:modified xsi:type="dcterms:W3CDTF">2025-11-06T01:24:44Z</dcterms:modified>
</cp:coreProperties>
</file>